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68" r:id="rId4"/>
    <p:sldId id="286" r:id="rId5"/>
    <p:sldId id="262" r:id="rId6"/>
    <p:sldId id="269" r:id="rId7"/>
    <p:sldId id="281" r:id="rId8"/>
    <p:sldId id="282" r:id="rId9"/>
    <p:sldId id="284" r:id="rId10"/>
    <p:sldId id="259" r:id="rId11"/>
    <p:sldId id="267" r:id="rId12"/>
    <p:sldId id="288" r:id="rId13"/>
    <p:sldId id="280" r:id="rId14"/>
    <p:sldId id="272" r:id="rId15"/>
    <p:sldId id="273" r:id="rId16"/>
    <p:sldId id="274" r:id="rId17"/>
    <p:sldId id="275" r:id="rId18"/>
    <p:sldId id="276" r:id="rId19"/>
    <p:sldId id="279" r:id="rId20"/>
    <p:sldId id="285" r:id="rId21"/>
    <p:sldId id="287" r:id="rId2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F17"/>
    <a:srgbClr val="156082"/>
    <a:srgbClr val="EAFF21"/>
    <a:srgbClr val="FF3B3B"/>
    <a:srgbClr val="8A400E"/>
    <a:srgbClr val="FF0000"/>
    <a:srgbClr val="EE5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8" autoAdjust="0"/>
    <p:restoredTop sz="94660"/>
  </p:normalViewPr>
  <p:slideViewPr>
    <p:cSldViewPr snapToGrid="0">
      <p:cViewPr varScale="1">
        <p:scale>
          <a:sx n="61" d="100"/>
          <a:sy n="61" d="100"/>
        </p:scale>
        <p:origin x="6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185E089-EF92-CDA5-42D4-BF1BA9055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3A704C2-6970-799D-D256-193F9FB8D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A686C9A-FC52-99CA-B0B2-51A2161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AF724BA-540D-189E-9CA9-6D6F4120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5313D26-8450-AE4D-5BD5-9464AEB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1226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565B6F-31B5-A809-AEB5-9829F91F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B88479C-5331-2632-2E7A-5E3A61E9B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7742B53-92F7-09A8-EBCB-8F0679B6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38D7496-75C8-8374-5442-7285AEE5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C8FDDC7-35AB-1879-43D6-D54E890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744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9896D7FF-8391-9790-6DA0-3BB4698D0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D3C7862-EA13-46C5-7BB6-D70BC491D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4707CE5-C36D-095F-9065-65C3F7D3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3256F9-26FF-BFD4-6E3B-93592611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EE17666-D72C-6795-5AD5-98F871D3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305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E983F6-3A0B-3829-B4FD-40F714F7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0C8B2F-0895-B063-E845-9DD31045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B833EC7-A817-999E-6CD2-B395F69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B609838-4E6D-C9F6-6C78-4D8D0A5F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26664F9-81BF-1261-1A5B-49818EE8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362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58AF0A-EBD7-B6F0-ED94-F055D01C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B4974A6-CCEE-1ED0-B262-13570A4E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20EFE73-0796-2D35-3469-BFC5CE48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F5491D-C2CE-B7C5-7355-26869728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82FBD0A-4EB7-DDB4-C928-D9EA39C5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264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62AB05C-75C0-5FC0-DABC-009432B8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CB3584-24E8-14A4-FCBA-6304F33AD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45883D6-DA7C-202C-9AE4-F9494BAD2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CFB22F-3D06-7A97-5201-40762F61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7AAFF9A-EDF9-786A-3679-D0E1DAC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3740F1E-DA7E-47AB-B716-127E6F27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433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935A06-DE24-BFD8-7597-8D7DDCE1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1A2E71-4145-6D1D-7282-56A197E5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D4F83E-2BDD-2687-C52B-AEBFD9753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96A3BA45-358A-4B7C-D19E-500BF8523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C92A16A-DC21-5776-C368-BE2977912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8713EE5E-65F5-D079-E753-98EEABCF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BD44C51-FA6D-0BF2-8CDB-BFFD2B5B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569888C7-DF08-90D3-D4FF-03D0A22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191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301975A-FF81-7B2B-76E6-719AF868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EFC7505-D805-03A5-4BD0-64EE7D07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6CD652-AC8B-04A8-F55D-B2D90E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F666C46-65C2-3A77-FF67-D836458B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024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55B480ED-7C0A-EF8E-4B2A-C812EF6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E108C2A-29CC-7021-2171-63D6DA46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38970F2-83B3-D269-59AA-41485462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076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9B0DC8-F91D-9F5F-4B9E-3281486D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066B0BC-CC1D-6CFC-9D52-1F9ED330D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893F6F7-11AD-E973-1580-83063FCC6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CA6D328-FE71-6C52-9F03-C18C1879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60C9CDF-3197-69ED-C93C-CD80ECF9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F10E8C3-6FC4-937E-DBF8-1D3551B4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057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4BEB81C-9A57-40F2-9445-F3EBF842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128CA3F8-A035-FA6C-D6DA-F02E43B74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6EFBBA0-B66D-6B37-8787-5E5E10C51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8A735-EFC6-30DB-089C-DA45D0FB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878E07-5F53-0AC4-7A37-4B91104B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86B2A67-62F9-69B9-E34E-C0B82203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019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CD47150-BFF9-3D4B-FE1C-6D1EC6FC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79E3519-0FD3-7298-42BA-DABB4526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406885D-D41F-3D30-11F1-4F5CCE805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8C689-7551-412A-80A0-3B8715207AB6}" type="datetimeFigureOut">
              <a:rPr lang="el-GR" smtClean="0"/>
              <a:t>15/10/2025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5D2DC3F-02F6-FFAE-ED80-7642A9414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0543773-5CE5-DAC5-96B5-8B01220DC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21F6CB-C835-4951-A4CA-497FEC89B0E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262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31.png"/><Relationship Id="rId12" Type="http://schemas.openxmlformats.org/officeDocument/2006/relationships/image" Target="../media/image39.sv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hyperlink" Target="https://internationaldataspaces.org/offers/reference-testbed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hyperlink" Target="https://turfjs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forest-fire.emergency.copernicus.eu/apps/effis_current_situation/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31.png"/><Relationship Id="rId12" Type="http://schemas.openxmlformats.org/officeDocument/2006/relationships/image" Target="../media/image39.sv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hyperlink" Target="https://internationaldataspaces.org/offers/reference-testbed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hyperlink" Target="https://turfjs.or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0.png"/><Relationship Id="rId3" Type="http://schemas.openxmlformats.org/officeDocument/2006/relationships/hyperlink" Target="https://cloud.google.com/blog/products/ai-machine-learning/google-cloud-optimization-ai-cloud-fleet-routing-api" TargetMode="External"/><Relationship Id="rId7" Type="http://schemas.openxmlformats.org/officeDocument/2006/relationships/hyperlink" Target="https://nodemailer.com/" TargetMode="External"/><Relationship Id="rId12" Type="http://schemas.openxmlformats.org/officeDocument/2006/relationships/hyperlink" Target="https://fiware-orion.readthedocs.io/en/master/" TargetMode="External"/><Relationship Id="rId2" Type="http://schemas.openxmlformats.org/officeDocument/2006/relationships/image" Target="../media/image26.png"/><Relationship Id="rId16" Type="http://schemas.openxmlformats.org/officeDocument/2006/relationships/hyperlink" Target="https://github.com/ultrongr/IDS-Civil-Pro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s://nodejs.org/en" TargetMode="External"/><Relationship Id="rId5" Type="http://schemas.openxmlformats.org/officeDocument/2006/relationships/hyperlink" Target="https://openrouteservice.org/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leafletjs.com/" TargetMode="External"/><Relationship Id="rId14" Type="http://schemas.openxmlformats.org/officeDocument/2006/relationships/hyperlink" Target="https://turfj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" TargetMode="External"/><Relationship Id="rId13" Type="http://schemas.openxmlformats.org/officeDocument/2006/relationships/image" Target="../media/image62.png"/><Relationship Id="rId18" Type="http://schemas.openxmlformats.org/officeDocument/2006/relationships/hyperlink" Target="https://cloud.google.com/blog/products/ai-machine-learning/google-cloud-optimization-ai-cloud-fleet-routing-api" TargetMode="External"/><Relationship Id="rId26" Type="http://schemas.openxmlformats.org/officeDocument/2006/relationships/hyperlink" Target="https://cfssl.org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hyperlink" Target="https://git-scm.com/" TargetMode="External"/><Relationship Id="rId17" Type="http://schemas.openxmlformats.org/officeDocument/2006/relationships/image" Target="../media/image35.png"/><Relationship Id="rId25" Type="http://schemas.openxmlformats.org/officeDocument/2006/relationships/image" Target="../media/image64.png"/><Relationship Id="rId2" Type="http://schemas.openxmlformats.org/officeDocument/2006/relationships/hyperlink" Target="https://www.docker.com/" TargetMode="External"/><Relationship Id="rId16" Type="http://schemas.openxmlformats.org/officeDocument/2006/relationships/hyperlink" Target="https://turfjs.org/" TargetMode="External"/><Relationship Id="rId20" Type="http://schemas.openxmlformats.org/officeDocument/2006/relationships/hyperlink" Target="https://openrouteservice.org/" TargetMode="External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" TargetMode="External"/><Relationship Id="rId11" Type="http://schemas.openxmlformats.org/officeDocument/2006/relationships/image" Target="../media/image61.png"/><Relationship Id="rId24" Type="http://schemas.openxmlformats.org/officeDocument/2006/relationships/hyperlink" Target="https://www.openssl.org/" TargetMode="External"/><Relationship Id="rId5" Type="http://schemas.openxmlformats.org/officeDocument/2006/relationships/image" Target="../media/image30.png"/><Relationship Id="rId15" Type="http://schemas.openxmlformats.org/officeDocument/2006/relationships/image" Target="../media/image63.png"/><Relationship Id="rId23" Type="http://schemas.openxmlformats.org/officeDocument/2006/relationships/image" Target="../media/image49.png"/><Relationship Id="rId28" Type="http://schemas.openxmlformats.org/officeDocument/2006/relationships/hyperlink" Target="https://leafletjs.com/" TargetMode="External"/><Relationship Id="rId10" Type="http://schemas.openxmlformats.org/officeDocument/2006/relationships/hyperlink" Target="https://www.postman.com/" TargetMode="External"/><Relationship Id="rId19" Type="http://schemas.openxmlformats.org/officeDocument/2006/relationships/image" Target="../media/image47.png"/><Relationship Id="rId31" Type="http://schemas.openxmlformats.org/officeDocument/2006/relationships/image" Target="../media/image36.png"/><Relationship Id="rId4" Type="http://schemas.openxmlformats.org/officeDocument/2006/relationships/hyperlink" Target="https://fiware-orion.readthedocs.io/en/master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s://code.visualstudio.com/" TargetMode="External"/><Relationship Id="rId22" Type="http://schemas.openxmlformats.org/officeDocument/2006/relationships/hyperlink" Target="https://nodemailer.com/" TargetMode="External"/><Relationship Id="rId27" Type="http://schemas.openxmlformats.org/officeDocument/2006/relationships/image" Target="../media/image65.png"/><Relationship Id="rId30" Type="http://schemas.openxmlformats.org/officeDocument/2006/relationships/hyperlink" Target="https://internationaldataspaces.org/offers/reference-testbe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obility-dataspace.eu/use-cases/esri" TargetMode="External"/><Relationship Id="rId3" Type="http://schemas.openxmlformats.org/officeDocument/2006/relationships/hyperlink" Target="https://internationaldataspaces.org/" TargetMode="External"/><Relationship Id="rId7" Type="http://schemas.openxmlformats.org/officeDocument/2006/relationships/hyperlink" Target="https://forest-fire.emergency.copernicus.eu/" TargetMode="External"/><Relationship Id="rId2" Type="http://schemas.openxmlformats.org/officeDocument/2006/relationships/hyperlink" Target="https://github.com/ultrongr/IDS-Civil-Prote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alth-x.org/en/home" TargetMode="External"/><Relationship Id="rId5" Type="http://schemas.openxmlformats.org/officeDocument/2006/relationships/hyperlink" Target="https://smart-connected.nl/en" TargetMode="External"/><Relationship Id="rId10" Type="http://schemas.openxmlformats.org/officeDocument/2006/relationships/hyperlink" Target="https://mobility-dataspace.eu/use-cases/mobias" TargetMode="External"/><Relationship Id="rId4" Type="http://schemas.openxmlformats.org/officeDocument/2006/relationships/hyperlink" Target="https://mobility-dataspace.eu/" TargetMode="External"/><Relationship Id="rId9" Type="http://schemas.openxmlformats.org/officeDocument/2006/relationships/hyperlink" Target="https://mobility-dataspace.eu/use-cases/priobik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mobility-dataspace.eu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www.health-x.org/en/home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smart-connected.nl/en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datos.gob.es/en/blog/ids-ram-reference-architecture-model-and-its-role-data-spac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turfjs.org/" TargetMode="External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hyperlink" Target="https://internationaldataspaces.org/offers/reference-testbed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turfjs.org/" TargetMode="External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hyperlink" Target="https://internationaldataspaces.org/offers/reference-testbed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hyperlink" Target="https://internationaldataspaces.org/offers/reference-testbed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hyperlink" Target="https://turfj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5DC9D8B-D26C-3DC4-AA07-D4540308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/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Leveraging Dataspaces for Coordinated Disaster Response 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950096-00DA-E279-FDF9-E614EF3C42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0170" y="5268686"/>
            <a:ext cx="8302539" cy="14917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Konstantinos </a:t>
            </a:r>
            <a:r>
              <a:rPr lang="en-US" dirty="0" err="1"/>
              <a:t>Tsampras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Supervisor: Spyros </a:t>
            </a:r>
            <a:r>
              <a:rPr lang="en-US" dirty="0" err="1"/>
              <a:t>Denazis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Department of Electrical Engineering and Computer Science</a:t>
            </a:r>
          </a:p>
          <a:p>
            <a:pPr marL="0" indent="0">
              <a:buNone/>
            </a:pPr>
            <a:r>
              <a:rPr lang="en-US" dirty="0"/>
              <a:t>University of Patras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5122" name="Picture 2" descr="University of Patras">
            <a:extLst>
              <a:ext uri="{FF2B5EF4-FFF2-40B4-BE49-F238E27FC236}">
                <a16:creationId xmlns:a16="http://schemas.microsoft.com/office/drawing/2014/main" id="{63610DF5-EF8E-011F-F7C0-AFC57A37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0" y="2786062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ernational Data Spaces Association (IDSA) - VELES">
            <a:extLst>
              <a:ext uri="{FF2B5EF4-FFF2-40B4-BE49-F238E27FC236}">
                <a16:creationId xmlns:a16="http://schemas.microsoft.com/office/drawing/2014/main" id="{D04910A2-2DA2-0E09-DE77-1FA71DF2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6" y="2786062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57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3808D-8B91-9052-A22D-F02DB87D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154C1D74-40B4-1227-B220-0C80426607D6}"/>
              </a:ext>
            </a:extLst>
          </p:cNvPr>
          <p:cNvSpPr/>
          <p:nvPr/>
        </p:nvSpPr>
        <p:spPr>
          <a:xfrm>
            <a:off x="120941" y="4723002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3FC8423A-F98C-4C9A-5358-A2D59CA7DDF2}"/>
              </a:ext>
            </a:extLst>
          </p:cNvPr>
          <p:cNvSpPr/>
          <p:nvPr/>
        </p:nvSpPr>
        <p:spPr>
          <a:xfrm>
            <a:off x="40702" y="1586858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D10244D2-B3D8-3DE7-7600-53CBE60813F4}"/>
              </a:ext>
            </a:extLst>
          </p:cNvPr>
          <p:cNvSpPr/>
          <p:nvPr/>
        </p:nvSpPr>
        <p:spPr>
          <a:xfrm>
            <a:off x="9466462" y="1454330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8F509FDD-DD66-82C5-2556-EB5B9A42DE00}"/>
              </a:ext>
            </a:extLst>
          </p:cNvPr>
          <p:cNvSpPr/>
          <p:nvPr/>
        </p:nvSpPr>
        <p:spPr>
          <a:xfrm>
            <a:off x="10601330" y="5720748"/>
            <a:ext cx="1336766" cy="8977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</a:t>
            </a:r>
          </a:p>
          <a:p>
            <a:pPr algn="ctr"/>
            <a:r>
              <a:rPr lang="en-US" dirty="0"/>
              <a:t>Generator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9ECEA06-A5B3-338F-C03C-BC771AC1AD6F}"/>
              </a:ext>
            </a:extLst>
          </p:cNvPr>
          <p:cNvSpPr/>
          <p:nvPr/>
        </p:nvSpPr>
        <p:spPr>
          <a:xfrm>
            <a:off x="10430425" y="4585064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4D1057B6-108F-0CDC-0BAF-F5CE5A857590}"/>
              </a:ext>
            </a:extLst>
          </p:cNvPr>
          <p:cNvSpPr/>
          <p:nvPr/>
        </p:nvSpPr>
        <p:spPr>
          <a:xfrm>
            <a:off x="1796014" y="1733006"/>
            <a:ext cx="7942217" cy="48855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12DB1-559C-C750-8B2A-273BEEB61FB7}"/>
              </a:ext>
            </a:extLst>
          </p:cNvPr>
          <p:cNvSpPr txBox="1"/>
          <p:nvPr/>
        </p:nvSpPr>
        <p:spPr>
          <a:xfrm>
            <a:off x="4244378" y="6066369"/>
            <a:ext cx="333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Dataspace Ecosystem</a:t>
            </a:r>
            <a:endParaRPr lang="el-GR" sz="2400" dirty="0"/>
          </a:p>
        </p:txBody>
      </p:sp>
      <p:sp>
        <p:nvSpPr>
          <p:cNvPr id="15" name="Ορθογώνιο: Ψαλίδισμα διαγώνιων γωνιών 14">
            <a:extLst>
              <a:ext uri="{FF2B5EF4-FFF2-40B4-BE49-F238E27FC236}">
                <a16:creationId xmlns:a16="http://schemas.microsoft.com/office/drawing/2014/main" id="{76018F8F-8CBB-3B8E-CB5A-8163B1ABE237}"/>
              </a:ext>
            </a:extLst>
          </p:cNvPr>
          <p:cNvSpPr/>
          <p:nvPr/>
        </p:nvSpPr>
        <p:spPr>
          <a:xfrm>
            <a:off x="2055368" y="3950824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</a:t>
            </a:r>
            <a:r>
              <a:rPr lang="en-US" dirty="0" err="1"/>
              <a:t>Mhtroo</a:t>
            </a:r>
            <a:endParaRPr lang="el-GR" dirty="0"/>
          </a:p>
        </p:txBody>
      </p:sp>
      <p:sp>
        <p:nvSpPr>
          <p:cNvPr id="16" name="Ορθογώνιο: Ψαλίδισμα διαγώνιων γωνιών 15">
            <a:extLst>
              <a:ext uri="{FF2B5EF4-FFF2-40B4-BE49-F238E27FC236}">
                <a16:creationId xmlns:a16="http://schemas.microsoft.com/office/drawing/2014/main" id="{EBF60E0A-8572-DE14-DFF2-075AB25696EF}"/>
              </a:ext>
            </a:extLst>
          </p:cNvPr>
          <p:cNvSpPr/>
          <p:nvPr/>
        </p:nvSpPr>
        <p:spPr>
          <a:xfrm>
            <a:off x="2635303" y="2735571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Amea Club</a:t>
            </a:r>
            <a:endParaRPr lang="el-GR" dirty="0"/>
          </a:p>
        </p:txBody>
      </p:sp>
      <p:sp>
        <p:nvSpPr>
          <p:cNvPr id="17" name="Ορθογώνιο: Ψαλίδισμα διαγώνιων γωνιών 16">
            <a:extLst>
              <a:ext uri="{FF2B5EF4-FFF2-40B4-BE49-F238E27FC236}">
                <a16:creationId xmlns:a16="http://schemas.microsoft.com/office/drawing/2014/main" id="{7B151009-81B0-7C6F-31EF-0DD36380FC98}"/>
              </a:ext>
            </a:extLst>
          </p:cNvPr>
          <p:cNvSpPr/>
          <p:nvPr/>
        </p:nvSpPr>
        <p:spPr>
          <a:xfrm>
            <a:off x="7110417" y="2532017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Natural Disasters</a:t>
            </a:r>
            <a:endParaRPr lang="el-GR" dirty="0"/>
          </a:p>
        </p:txBody>
      </p:sp>
      <p:sp>
        <p:nvSpPr>
          <p:cNvPr id="18" name="Ορθογώνιο: Ψαλίδισμα διαγώνιων γωνιών 17">
            <a:extLst>
              <a:ext uri="{FF2B5EF4-FFF2-40B4-BE49-F238E27FC236}">
                <a16:creationId xmlns:a16="http://schemas.microsoft.com/office/drawing/2014/main" id="{E5EE6965-5E44-2245-D500-F06D46632534}"/>
              </a:ext>
            </a:extLst>
          </p:cNvPr>
          <p:cNvSpPr/>
          <p:nvPr/>
        </p:nvSpPr>
        <p:spPr>
          <a:xfrm>
            <a:off x="8067273" y="3950825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</a:p>
          <a:p>
            <a:pPr algn="ctr"/>
            <a:r>
              <a:rPr lang="en-US" dirty="0"/>
              <a:t>Civil Service</a:t>
            </a:r>
            <a:endParaRPr lang="el-GR" dirty="0"/>
          </a:p>
        </p:txBody>
      </p:sp>
      <p:cxnSp>
        <p:nvCxnSpPr>
          <p:cNvPr id="20" name="Γραμμή σύνδεσης: Γωνιώδης 19">
            <a:extLst>
              <a:ext uri="{FF2B5EF4-FFF2-40B4-BE49-F238E27FC236}">
                <a16:creationId xmlns:a16="http://schemas.microsoft.com/office/drawing/2014/main" id="{EDE3A6DA-F543-4C78-AD30-A77949ECE2C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11111174" y="5562209"/>
            <a:ext cx="3170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Ορθογώνιο: Ψαλίδισμα διαγώνιων γωνιών 50">
            <a:extLst>
              <a:ext uri="{FF2B5EF4-FFF2-40B4-BE49-F238E27FC236}">
                <a16:creationId xmlns:a16="http://schemas.microsoft.com/office/drawing/2014/main" id="{E3C00EE5-E99B-9A82-62E8-A4BA3CA80C15}"/>
              </a:ext>
            </a:extLst>
          </p:cNvPr>
          <p:cNvSpPr/>
          <p:nvPr/>
        </p:nvSpPr>
        <p:spPr>
          <a:xfrm>
            <a:off x="4963406" y="1838589"/>
            <a:ext cx="1428206" cy="89698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Consumer</a:t>
            </a:r>
            <a:endParaRPr lang="el-GR" dirty="0"/>
          </a:p>
        </p:txBody>
      </p:sp>
      <p:sp>
        <p:nvSpPr>
          <p:cNvPr id="53" name="Ρόμβος 52">
            <a:extLst>
              <a:ext uri="{FF2B5EF4-FFF2-40B4-BE49-F238E27FC236}">
                <a16:creationId xmlns:a16="http://schemas.microsoft.com/office/drawing/2014/main" id="{D714BBBA-3946-7BC2-4F81-87B28468C446}"/>
              </a:ext>
            </a:extLst>
          </p:cNvPr>
          <p:cNvSpPr/>
          <p:nvPr/>
        </p:nvSpPr>
        <p:spPr>
          <a:xfrm>
            <a:off x="7173319" y="4846555"/>
            <a:ext cx="1504403" cy="1198517"/>
          </a:xfrm>
          <a:prstGeom prst="diamon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DAPS</a:t>
            </a:r>
            <a:endParaRPr lang="el-GR" dirty="0"/>
          </a:p>
        </p:txBody>
      </p:sp>
      <p:cxnSp>
        <p:nvCxnSpPr>
          <p:cNvPr id="58" name="Γραμμή σύνδεσης: Γωνιώδης 57">
            <a:extLst>
              <a:ext uri="{FF2B5EF4-FFF2-40B4-BE49-F238E27FC236}">
                <a16:creationId xmlns:a16="http://schemas.microsoft.com/office/drawing/2014/main" id="{73B3A8B9-BE9E-5C36-3CA4-3EC2A130388F}"/>
              </a:ext>
            </a:extLst>
          </p:cNvPr>
          <p:cNvCxnSpPr>
            <a:cxnSpLocks/>
            <a:stCxn id="69" idx="1"/>
            <a:endCxn id="53" idx="1"/>
          </p:cNvCxnSpPr>
          <p:nvPr/>
        </p:nvCxnSpPr>
        <p:spPr>
          <a:xfrm rot="16200000" flipH="1">
            <a:off x="6129141" y="4401635"/>
            <a:ext cx="594599" cy="14937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Γραμμή σύνδεσης: Γωνιώδης 61">
            <a:extLst>
              <a:ext uri="{FF2B5EF4-FFF2-40B4-BE49-F238E27FC236}">
                <a16:creationId xmlns:a16="http://schemas.microsoft.com/office/drawing/2014/main" id="{FBD28077-9B61-C673-79A4-23D2525E05F1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4063509" y="3184063"/>
            <a:ext cx="1012924" cy="938117"/>
          </a:xfrm>
          <a:prstGeom prst="bentConnector3">
            <a:avLst>
              <a:gd name="adj1" fmla="val 11211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Ορθογώνιο: Στρογγύλεμα γωνιών 67">
            <a:extLst>
              <a:ext uri="{FF2B5EF4-FFF2-40B4-BE49-F238E27FC236}">
                <a16:creationId xmlns:a16="http://schemas.microsoft.com/office/drawing/2014/main" id="{4240D966-5967-DECE-5173-3C664AFD2C34}"/>
              </a:ext>
            </a:extLst>
          </p:cNvPr>
          <p:cNvSpPr/>
          <p:nvPr/>
        </p:nvSpPr>
        <p:spPr>
          <a:xfrm>
            <a:off x="2478401" y="211464"/>
            <a:ext cx="2010346" cy="722812"/>
          </a:xfrm>
          <a:prstGeom prst="roundRect">
            <a:avLst/>
          </a:prstGeom>
          <a:solidFill>
            <a:srgbClr val="D3AF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Civil Protection Demo App</a:t>
            </a:r>
            <a:endParaRPr lang="el-GR" sz="2000" dirty="0"/>
          </a:p>
        </p:txBody>
      </p:sp>
      <p:sp>
        <p:nvSpPr>
          <p:cNvPr id="69" name="Ορθογώνιο: Ψαλίδισμα διαγώνιων γωνιών 68">
            <a:extLst>
              <a:ext uri="{FF2B5EF4-FFF2-40B4-BE49-F238E27FC236}">
                <a16:creationId xmlns:a16="http://schemas.microsoft.com/office/drawing/2014/main" id="{CFD51FC6-D3D4-7574-22C2-BE0801CA662C}"/>
              </a:ext>
            </a:extLst>
          </p:cNvPr>
          <p:cNvSpPr/>
          <p:nvPr/>
        </p:nvSpPr>
        <p:spPr>
          <a:xfrm>
            <a:off x="5079759" y="3954232"/>
            <a:ext cx="1199605" cy="896983"/>
          </a:xfrm>
          <a:prstGeom prst="snip2Diag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  <a:endParaRPr lang="el-GR" dirty="0"/>
          </a:p>
        </p:txBody>
      </p:sp>
      <p:cxnSp>
        <p:nvCxnSpPr>
          <p:cNvPr id="76" name="Γραμμή σύνδεσης: Γωνιώδης 75">
            <a:extLst>
              <a:ext uri="{FF2B5EF4-FFF2-40B4-BE49-F238E27FC236}">
                <a16:creationId xmlns:a16="http://schemas.microsoft.com/office/drawing/2014/main" id="{31FB9F5C-3B43-567A-81BA-4519E423DA13}"/>
              </a:ext>
            </a:extLst>
          </p:cNvPr>
          <p:cNvCxnSpPr>
            <a:cxnSpLocks/>
            <a:stCxn id="18" idx="2"/>
            <a:endCxn id="69" idx="0"/>
          </p:cNvCxnSpPr>
          <p:nvPr/>
        </p:nvCxnSpPr>
        <p:spPr>
          <a:xfrm rot="10800000" flipV="1">
            <a:off x="6279365" y="4399316"/>
            <a:ext cx="1787909" cy="3407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Γραμμή σύνδεσης: Γωνιώδης 77">
            <a:extLst>
              <a:ext uri="{FF2B5EF4-FFF2-40B4-BE49-F238E27FC236}">
                <a16:creationId xmlns:a16="http://schemas.microsoft.com/office/drawing/2014/main" id="{E1B34BB3-E678-8351-B642-34D824B78A3F}"/>
              </a:ext>
            </a:extLst>
          </p:cNvPr>
          <p:cNvCxnSpPr>
            <a:cxnSpLocks/>
            <a:stCxn id="17" idx="1"/>
          </p:cNvCxnSpPr>
          <p:nvPr/>
        </p:nvCxnSpPr>
        <p:spPr>
          <a:xfrm rot="5400000">
            <a:off x="6709041" y="2999323"/>
            <a:ext cx="685803" cy="154515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Γραμμή σύνδεσης: Γωνιώδης 87">
            <a:extLst>
              <a:ext uri="{FF2B5EF4-FFF2-40B4-BE49-F238E27FC236}">
                <a16:creationId xmlns:a16="http://schemas.microsoft.com/office/drawing/2014/main" id="{79C35CE3-90C6-576D-43FD-6B378B5C9852}"/>
              </a:ext>
            </a:extLst>
          </p:cNvPr>
          <p:cNvCxnSpPr>
            <a:cxnSpLocks/>
            <a:stCxn id="15" idx="0"/>
            <a:endCxn id="69" idx="2"/>
          </p:cNvCxnSpPr>
          <p:nvPr/>
        </p:nvCxnSpPr>
        <p:spPr>
          <a:xfrm>
            <a:off x="3483574" y="4399316"/>
            <a:ext cx="1596185" cy="3408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Ορθογώνιο: Ψαλίδισμα μίας γωνίας 45">
            <a:extLst>
              <a:ext uri="{FF2B5EF4-FFF2-40B4-BE49-F238E27FC236}">
                <a16:creationId xmlns:a16="http://schemas.microsoft.com/office/drawing/2014/main" id="{FAC167B8-2C93-F6FF-311B-02512ADE40CE}"/>
              </a:ext>
            </a:extLst>
          </p:cNvPr>
          <p:cNvSpPr/>
          <p:nvPr/>
        </p:nvSpPr>
        <p:spPr>
          <a:xfrm>
            <a:off x="131005" y="1283705"/>
            <a:ext cx="877904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l-GR" sz="1200" dirty="0"/>
          </a:p>
        </p:txBody>
      </p:sp>
      <p:pic>
        <p:nvPicPr>
          <p:cNvPr id="48" name="Γραφικό 47" descr="Βάση δεδομένων με συμπαγές γέμισμα">
            <a:extLst>
              <a:ext uri="{FF2B5EF4-FFF2-40B4-BE49-F238E27FC236}">
                <a16:creationId xmlns:a16="http://schemas.microsoft.com/office/drawing/2014/main" id="{2EB8961E-9775-053A-F05B-4BAFCAC1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05" y="1328334"/>
            <a:ext cx="212264" cy="212264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D46C5187-1EA8-4286-0698-571F1C09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2" y="1939983"/>
            <a:ext cx="317026" cy="317026"/>
          </a:xfrm>
          <a:prstGeom prst="rect">
            <a:avLst/>
          </a:prstGeom>
        </p:spPr>
      </p:pic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EB45E057-E2CE-2273-9CDB-E314CA23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0" y="5082536"/>
            <a:ext cx="312045" cy="312045"/>
          </a:xfrm>
          <a:prstGeom prst="rect">
            <a:avLst/>
          </a:prstGeom>
        </p:spPr>
      </p:pic>
      <p:pic>
        <p:nvPicPr>
          <p:cNvPr id="59" name="Εικόνα 58">
            <a:extLst>
              <a:ext uri="{FF2B5EF4-FFF2-40B4-BE49-F238E27FC236}">
                <a16:creationId xmlns:a16="http://schemas.microsoft.com/office/drawing/2014/main" id="{94A4E515-C7A4-1D3E-A165-B89D55B96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710" y="1877033"/>
            <a:ext cx="317026" cy="317026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F890FCAF-38F2-58E8-B08A-096CD194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811" y="5815824"/>
            <a:ext cx="264833" cy="264833"/>
          </a:xfrm>
          <a:prstGeom prst="rect">
            <a:avLst/>
          </a:prstGeom>
        </p:spPr>
      </p:pic>
      <p:sp>
        <p:nvSpPr>
          <p:cNvPr id="67" name="Ορθογώνιο: Ψαλίδισμα μίας γωνίας 66">
            <a:extLst>
              <a:ext uri="{FF2B5EF4-FFF2-40B4-BE49-F238E27FC236}">
                <a16:creationId xmlns:a16="http://schemas.microsoft.com/office/drawing/2014/main" id="{384196F2-8813-3B3E-86DF-1B518790DD48}"/>
              </a:ext>
            </a:extLst>
          </p:cNvPr>
          <p:cNvSpPr/>
          <p:nvPr/>
        </p:nvSpPr>
        <p:spPr>
          <a:xfrm>
            <a:off x="187772" y="4422711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0" name="Γραφικό 69" descr="Βάση δεδομένων με συμπαγές γέμισμα">
            <a:extLst>
              <a:ext uri="{FF2B5EF4-FFF2-40B4-BE49-F238E27FC236}">
                <a16:creationId xmlns:a16="http://schemas.microsoft.com/office/drawing/2014/main" id="{16E326B7-3B6B-D1A1-0F85-271298AA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73" y="4467340"/>
            <a:ext cx="212264" cy="212264"/>
          </a:xfrm>
          <a:prstGeom prst="rect">
            <a:avLst/>
          </a:prstGeom>
        </p:spPr>
      </p:pic>
      <p:pic>
        <p:nvPicPr>
          <p:cNvPr id="1028" name="Picture 4" descr="FIWARE · GitHub">
            <a:extLst>
              <a:ext uri="{FF2B5EF4-FFF2-40B4-BE49-F238E27FC236}">
                <a16:creationId xmlns:a16="http://schemas.microsoft.com/office/drawing/2014/main" id="{8D418195-D312-4846-107A-FA9C3180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495875" y="4645031"/>
            <a:ext cx="353277" cy="2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Ευθύγραμμο βέλος σύνδεσης 42">
            <a:extLst>
              <a:ext uri="{FF2B5EF4-FFF2-40B4-BE49-F238E27FC236}">
                <a16:creationId xmlns:a16="http://schemas.microsoft.com/office/drawing/2014/main" id="{F1C4CDC4-F9D7-07E6-FECA-B85CCE253676}"/>
              </a:ext>
            </a:extLst>
          </p:cNvPr>
          <p:cNvCxnSpPr>
            <a:endCxn id="51" idx="1"/>
          </p:cNvCxnSpPr>
          <p:nvPr/>
        </p:nvCxnSpPr>
        <p:spPr>
          <a:xfrm flipV="1">
            <a:off x="5677509" y="2735572"/>
            <a:ext cx="0" cy="119546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Εικόνα 70">
            <a:extLst>
              <a:ext uri="{FF2B5EF4-FFF2-40B4-BE49-F238E27FC236}">
                <a16:creationId xmlns:a16="http://schemas.microsoft.com/office/drawing/2014/main" id="{781A35A2-C2FB-687E-A1E5-5695F00CB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8566" y="4968039"/>
            <a:ext cx="313908" cy="313908"/>
          </a:xfrm>
          <a:prstGeom prst="rect">
            <a:avLst/>
          </a:prstGeom>
        </p:spPr>
      </p:pic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F74DDBEB-A185-3CF9-4776-CD9BF4C5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01" y="577038"/>
            <a:ext cx="317026" cy="317026"/>
          </a:xfrm>
          <a:prstGeom prst="rect">
            <a:avLst/>
          </a:prstGeom>
        </p:spPr>
      </p:pic>
      <p:sp>
        <p:nvSpPr>
          <p:cNvPr id="75" name="Ορθογώνιο: Ψαλίδισμα μίας γωνίας 74">
            <a:extLst>
              <a:ext uri="{FF2B5EF4-FFF2-40B4-BE49-F238E27FC236}">
                <a16:creationId xmlns:a16="http://schemas.microsoft.com/office/drawing/2014/main" id="{D7CD22E6-E9BD-7071-5BCF-D4F1146E9190}"/>
              </a:ext>
            </a:extLst>
          </p:cNvPr>
          <p:cNvSpPr/>
          <p:nvPr/>
        </p:nvSpPr>
        <p:spPr>
          <a:xfrm>
            <a:off x="9535068" y="1181268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7" name="Γραφικό 76" descr="Βάση δεδομένων με συμπαγές γέμισμα">
            <a:extLst>
              <a:ext uri="{FF2B5EF4-FFF2-40B4-BE49-F238E27FC236}">
                <a16:creationId xmlns:a16="http://schemas.microsoft.com/office/drawing/2014/main" id="{71B31097-D97D-60F1-A54C-168F9BE5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5069" y="1225897"/>
            <a:ext cx="212264" cy="212264"/>
          </a:xfrm>
          <a:prstGeom prst="rect">
            <a:avLst/>
          </a:prstGeom>
        </p:spPr>
      </p:pic>
      <p:sp>
        <p:nvSpPr>
          <p:cNvPr id="79" name="Ορθογώνιο τρίγωνο 78">
            <a:extLst>
              <a:ext uri="{FF2B5EF4-FFF2-40B4-BE49-F238E27FC236}">
                <a16:creationId xmlns:a16="http://schemas.microsoft.com/office/drawing/2014/main" id="{568A28FD-7461-58C4-E85E-9A67958F5483}"/>
              </a:ext>
            </a:extLst>
          </p:cNvPr>
          <p:cNvSpPr/>
          <p:nvPr/>
        </p:nvSpPr>
        <p:spPr>
          <a:xfrm rot="5400000">
            <a:off x="-2473" y="2472"/>
            <a:ext cx="1225898" cy="1220956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5FFF22-0999-8DD0-DCBF-C42DAC82662D}"/>
              </a:ext>
            </a:extLst>
          </p:cNvPr>
          <p:cNvSpPr txBox="1"/>
          <p:nvPr/>
        </p:nvSpPr>
        <p:spPr>
          <a:xfrm rot="18811086">
            <a:off x="-96660" y="272352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flow</a:t>
            </a:r>
            <a:endParaRPr lang="el-GR" dirty="0"/>
          </a:p>
        </p:txBody>
      </p:sp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88D4F6A4-D12F-55A4-5A31-A29F1FFC1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8" y="2329658"/>
            <a:ext cx="347587" cy="347587"/>
          </a:xfrm>
          <a:prstGeom prst="rect">
            <a:avLst/>
          </a:prstGeom>
        </p:spPr>
      </p:pic>
      <p:pic>
        <p:nvPicPr>
          <p:cNvPr id="84" name="Εικόνα 83">
            <a:extLst>
              <a:ext uri="{FF2B5EF4-FFF2-40B4-BE49-F238E27FC236}">
                <a16:creationId xmlns:a16="http://schemas.microsoft.com/office/drawing/2014/main" id="{E9B8C7DD-67E6-1889-56CB-67E873973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482" y="2364751"/>
            <a:ext cx="255777" cy="255777"/>
          </a:xfrm>
          <a:prstGeom prst="rect">
            <a:avLst/>
          </a:prstGeom>
        </p:spPr>
      </p:pic>
      <p:pic>
        <p:nvPicPr>
          <p:cNvPr id="86" name="Εικόνα 85">
            <a:extLst>
              <a:ext uri="{FF2B5EF4-FFF2-40B4-BE49-F238E27FC236}">
                <a16:creationId xmlns:a16="http://schemas.microsoft.com/office/drawing/2014/main" id="{1BC2FCC7-0D1A-58A2-CC19-3489D6030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07" y="5421251"/>
            <a:ext cx="356626" cy="356626"/>
          </a:xfrm>
          <a:prstGeom prst="rect">
            <a:avLst/>
          </a:prstGeom>
        </p:spPr>
      </p:pic>
      <p:cxnSp>
        <p:nvCxnSpPr>
          <p:cNvPr id="11" name="Γραμμή σύνδεσης: Γωνιώδης 10">
            <a:extLst>
              <a:ext uri="{FF2B5EF4-FFF2-40B4-BE49-F238E27FC236}">
                <a16:creationId xmlns:a16="http://schemas.microsoft.com/office/drawing/2014/main" id="{C13E1C15-DE30-A5C1-FF55-62481BCF25BA}"/>
              </a:ext>
            </a:extLst>
          </p:cNvPr>
          <p:cNvCxnSpPr>
            <a:cxnSpLocks/>
            <a:stCxn id="6" idx="3"/>
            <a:endCxn id="68" idx="1"/>
          </p:cNvCxnSpPr>
          <p:nvPr/>
        </p:nvCxnSpPr>
        <p:spPr>
          <a:xfrm flipV="1">
            <a:off x="1377468" y="572870"/>
            <a:ext cx="1100933" cy="1375394"/>
          </a:xfrm>
          <a:prstGeom prst="bentConnector3">
            <a:avLst>
              <a:gd name="adj1" fmla="val 80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Ευθεία γραμμή σύνδεσης 34">
            <a:extLst>
              <a:ext uri="{FF2B5EF4-FFF2-40B4-BE49-F238E27FC236}">
                <a16:creationId xmlns:a16="http://schemas.microsoft.com/office/drawing/2014/main" id="{D0FA73A4-332F-76E3-8B08-8F5DDA8B2FA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379089" y="5082536"/>
            <a:ext cx="254001" cy="1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Ευθεία γραμμή σύνδεσης 39">
            <a:extLst>
              <a:ext uri="{FF2B5EF4-FFF2-40B4-BE49-F238E27FC236}">
                <a16:creationId xmlns:a16="http://schemas.microsoft.com/office/drawing/2014/main" id="{96493784-E36B-6070-B1B4-0856E2E28637}"/>
              </a:ext>
            </a:extLst>
          </p:cNvPr>
          <p:cNvCxnSpPr>
            <a:cxnSpLocks/>
          </p:cNvCxnSpPr>
          <p:nvPr/>
        </p:nvCxnSpPr>
        <p:spPr>
          <a:xfrm flipV="1">
            <a:off x="1633090" y="1478356"/>
            <a:ext cx="0" cy="36041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Γραμμή σύνδεσης: Γωνιώδης 43">
            <a:extLst>
              <a:ext uri="{FF2B5EF4-FFF2-40B4-BE49-F238E27FC236}">
                <a16:creationId xmlns:a16="http://schemas.microsoft.com/office/drawing/2014/main" id="{9E2070A7-7A92-C097-838A-144AA0ED69C7}"/>
              </a:ext>
            </a:extLst>
          </p:cNvPr>
          <p:cNvCxnSpPr>
            <a:cxnSpLocks/>
          </p:cNvCxnSpPr>
          <p:nvPr/>
        </p:nvCxnSpPr>
        <p:spPr>
          <a:xfrm flipV="1">
            <a:off x="1643313" y="934276"/>
            <a:ext cx="1325468" cy="544080"/>
          </a:xfrm>
          <a:prstGeom prst="bentConnector3">
            <a:avLst>
              <a:gd name="adj1" fmla="val 99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Γραφικό 53" descr="Ξεκλείδωμα με συμπαγές γέμισμα">
            <a:extLst>
              <a:ext uri="{FF2B5EF4-FFF2-40B4-BE49-F238E27FC236}">
                <a16:creationId xmlns:a16="http://schemas.microsoft.com/office/drawing/2014/main" id="{54343B62-92A5-EC13-F572-F15061E86E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0474" y="1225345"/>
            <a:ext cx="333172" cy="333172"/>
          </a:xfrm>
          <a:prstGeom prst="rect">
            <a:avLst/>
          </a:prstGeom>
        </p:spPr>
      </p:pic>
      <p:pic>
        <p:nvPicPr>
          <p:cNvPr id="55" name="Γραφικό 54" descr="Ξεκλείδωμα με συμπαγές γέμισμα">
            <a:extLst>
              <a:ext uri="{FF2B5EF4-FFF2-40B4-BE49-F238E27FC236}">
                <a16:creationId xmlns:a16="http://schemas.microsoft.com/office/drawing/2014/main" id="{11B8149F-1353-EA51-36A1-AE38663632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9504" y="4741469"/>
            <a:ext cx="333172" cy="333172"/>
          </a:xfrm>
          <a:prstGeom prst="rect">
            <a:avLst/>
          </a:prstGeom>
        </p:spPr>
      </p:pic>
      <p:pic>
        <p:nvPicPr>
          <p:cNvPr id="64" name="Εικόνα 63">
            <a:extLst>
              <a:ext uri="{FF2B5EF4-FFF2-40B4-BE49-F238E27FC236}">
                <a16:creationId xmlns:a16="http://schemas.microsoft.com/office/drawing/2014/main" id="{416922BB-94C4-DA04-503B-578B382363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3412" y="215030"/>
            <a:ext cx="337734" cy="337734"/>
          </a:xfrm>
          <a:prstGeom prst="rect">
            <a:avLst/>
          </a:prstGeom>
        </p:spPr>
      </p:pic>
      <p:pic>
        <p:nvPicPr>
          <p:cNvPr id="73" name="Εικόνα 72">
            <a:extLst>
              <a:ext uri="{FF2B5EF4-FFF2-40B4-BE49-F238E27FC236}">
                <a16:creationId xmlns:a16="http://schemas.microsoft.com/office/drawing/2014/main" id="{C081533A-4BBA-CCB3-FC7D-1A229E8BC2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0486" y="967512"/>
            <a:ext cx="337734" cy="337734"/>
          </a:xfrm>
          <a:prstGeom prst="rect">
            <a:avLst/>
          </a:prstGeom>
        </p:spPr>
      </p:pic>
      <p:cxnSp>
        <p:nvCxnSpPr>
          <p:cNvPr id="85" name="Ευθεία γραμμή σύνδεσης 84">
            <a:extLst>
              <a:ext uri="{FF2B5EF4-FFF2-40B4-BE49-F238E27FC236}">
                <a16:creationId xmlns:a16="http://schemas.microsoft.com/office/drawing/2014/main" id="{8E71287B-8B98-7601-5143-A1117FF6AEA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84329" y="1863633"/>
            <a:ext cx="4821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Ευθεία γραμμή σύνδεσης 89">
            <a:extLst>
              <a:ext uri="{FF2B5EF4-FFF2-40B4-BE49-F238E27FC236}">
                <a16:creationId xmlns:a16="http://schemas.microsoft.com/office/drawing/2014/main" id="{EC597831-0EB4-C28D-E63B-532DE33492B3}"/>
              </a:ext>
            </a:extLst>
          </p:cNvPr>
          <p:cNvCxnSpPr>
            <a:cxnSpLocks/>
          </p:cNvCxnSpPr>
          <p:nvPr/>
        </p:nvCxnSpPr>
        <p:spPr>
          <a:xfrm flipV="1">
            <a:off x="8984329" y="1478356"/>
            <a:ext cx="0" cy="385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Γραμμή σύνδεσης: Γωνιώδης 92">
            <a:extLst>
              <a:ext uri="{FF2B5EF4-FFF2-40B4-BE49-F238E27FC236}">
                <a16:creationId xmlns:a16="http://schemas.microsoft.com/office/drawing/2014/main" id="{77C2E2AB-B704-883E-0AFF-E5A259E4FE80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83575" y="934276"/>
            <a:ext cx="5500757" cy="5440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Γραμμή σύνδεσης: Γωνιώδης 96">
            <a:extLst>
              <a:ext uri="{FF2B5EF4-FFF2-40B4-BE49-F238E27FC236}">
                <a16:creationId xmlns:a16="http://schemas.microsoft.com/office/drawing/2014/main" id="{17B2D575-6A43-42F4-45AA-9F2CCAB40FEB}"/>
              </a:ext>
            </a:extLst>
          </p:cNvPr>
          <p:cNvCxnSpPr>
            <a:cxnSpLocks/>
            <a:stCxn id="9" idx="0"/>
            <a:endCxn id="68" idx="3"/>
          </p:cNvCxnSpPr>
          <p:nvPr/>
        </p:nvCxnSpPr>
        <p:spPr>
          <a:xfrm rot="16200000" flipV="1">
            <a:off x="5873134" y="-811517"/>
            <a:ext cx="4012194" cy="67809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Εικόνα 98">
            <a:extLst>
              <a:ext uri="{FF2B5EF4-FFF2-40B4-BE49-F238E27FC236}">
                <a16:creationId xmlns:a16="http://schemas.microsoft.com/office/drawing/2014/main" id="{F669C703-B1F4-2458-69D9-577C37FC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4830" y="223299"/>
            <a:ext cx="337734" cy="337734"/>
          </a:xfrm>
          <a:prstGeom prst="rect">
            <a:avLst/>
          </a:prstGeom>
        </p:spPr>
      </p:pic>
      <p:pic>
        <p:nvPicPr>
          <p:cNvPr id="100" name="Γραφικό 99" descr="Ξεκλείδωμα με συμπαγές γέμισμα">
            <a:extLst>
              <a:ext uri="{FF2B5EF4-FFF2-40B4-BE49-F238E27FC236}">
                <a16:creationId xmlns:a16="http://schemas.microsoft.com/office/drawing/2014/main" id="{E26FF1EF-FBF1-E3C8-1E0A-3977DD664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33844" y="4175760"/>
            <a:ext cx="333172" cy="3331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CA041F-0B15-F486-8C9F-5EFB259B0AE7}"/>
              </a:ext>
            </a:extLst>
          </p:cNvPr>
          <p:cNvSpPr/>
          <p:nvPr/>
        </p:nvSpPr>
        <p:spPr>
          <a:xfrm>
            <a:off x="9466463" y="2455762"/>
            <a:ext cx="1336766" cy="69863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Copernicus </a:t>
            </a:r>
            <a:r>
              <a:rPr lang="en-US" sz="1700" dirty="0" err="1"/>
              <a:t>effis</a:t>
            </a:r>
            <a:r>
              <a:rPr lang="en-US" sz="1700" dirty="0"/>
              <a:t> API</a:t>
            </a:r>
            <a:endParaRPr lang="el-GR" sz="17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254FBCE-28E5-A36D-AC8F-FE49E47BB311}"/>
              </a:ext>
            </a:extLst>
          </p:cNvPr>
          <p:cNvCxnSpPr>
            <a:stCxn id="2" idx="0"/>
            <a:endCxn id="7" idx="2"/>
          </p:cNvCxnSpPr>
          <p:nvPr/>
        </p:nvCxnSpPr>
        <p:spPr>
          <a:xfrm rot="16200000" flipV="1">
            <a:off x="10043433" y="2364348"/>
            <a:ext cx="182826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10" descr="Advanced geospatial toolkit for Typescript | Turf.js">
            <a:hlinkClick r:id="rId14"/>
            <a:extLst>
              <a:ext uri="{FF2B5EF4-FFF2-40B4-BE49-F238E27FC236}">
                <a16:creationId xmlns:a16="http://schemas.microsoft.com/office/drawing/2014/main" id="{05CFA672-95BC-2B3B-DA91-67D64F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7" y="1872585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GitHub - International-Data-Spaces-Association/IDS-testbed">
            <a:hlinkClick r:id="rId16"/>
            <a:extLst>
              <a:ext uri="{FF2B5EF4-FFF2-40B4-BE49-F238E27FC236}">
                <a16:creationId xmlns:a16="http://schemas.microsoft.com/office/drawing/2014/main" id="{B2E0749B-2FED-2F6F-0AB4-BD1A789A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02" y="5749657"/>
            <a:ext cx="409150" cy="4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713BEAF-BA71-06D9-B156-943D6EDC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" y="-110947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endParaRPr lang="el-GR" dirty="0"/>
          </a:p>
        </p:txBody>
      </p:sp>
      <p:sp>
        <p:nvSpPr>
          <p:cNvPr id="30" name="Ορθογώνιο: Στρογγύλεμα γωνιών 29">
            <a:extLst>
              <a:ext uri="{FF2B5EF4-FFF2-40B4-BE49-F238E27FC236}">
                <a16:creationId xmlns:a16="http://schemas.microsoft.com/office/drawing/2014/main" id="{129E0E77-AD74-C77F-737A-D8387F0AF4DF}"/>
              </a:ext>
            </a:extLst>
          </p:cNvPr>
          <p:cNvSpPr/>
          <p:nvPr/>
        </p:nvSpPr>
        <p:spPr>
          <a:xfrm>
            <a:off x="148798" y="2398153"/>
            <a:ext cx="4108269" cy="39037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Each person with disability record may come from the government or from a club they are registered to, with at least the following data: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Contact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Disability (and %)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Required medical assistance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Caretaker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Identification Number</a:t>
            </a:r>
          </a:p>
          <a:p>
            <a:pPr marL="285750" indent="-285750">
              <a:buFontTx/>
              <a:buChar char="-"/>
            </a:pPr>
            <a:endParaRPr lang="el-GR" dirty="0"/>
          </a:p>
        </p:txBody>
      </p:sp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A77BC5F0-C034-A2C0-E6FC-A858B29C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23" y="4140571"/>
            <a:ext cx="525191" cy="525191"/>
          </a:xfrm>
          <a:prstGeom prst="rect">
            <a:avLst/>
          </a:prstGeom>
        </p:spPr>
      </p:pic>
      <p:sp>
        <p:nvSpPr>
          <p:cNvPr id="31" name="Ορθογώνιο: Στρογγύλεμα γωνιών 30">
            <a:extLst>
              <a:ext uri="{FF2B5EF4-FFF2-40B4-BE49-F238E27FC236}">
                <a16:creationId xmlns:a16="http://schemas.microsoft.com/office/drawing/2014/main" id="{8EE98039-84CA-797E-A26D-2CBFCB4152E0}"/>
              </a:ext>
            </a:extLst>
          </p:cNvPr>
          <p:cNvSpPr/>
          <p:nvPr/>
        </p:nvSpPr>
        <p:spPr>
          <a:xfrm>
            <a:off x="4536890" y="106490"/>
            <a:ext cx="3634786" cy="39037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Each vehicle has the following data attached to it:</a:t>
            </a:r>
          </a:p>
          <a:p>
            <a:pPr marL="285750" indent="-285750">
              <a:buFontTx/>
              <a:buChar char="-"/>
            </a:pPr>
            <a:r>
              <a:rPr lang="en-US" dirty="0"/>
              <a:t>License plate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Contact (email/</a:t>
            </a:r>
            <a:r>
              <a:rPr lang="en-US" dirty="0" err="1"/>
              <a:t>sms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Total seats</a:t>
            </a:r>
          </a:p>
          <a:p>
            <a:pPr marL="285750" indent="-285750">
              <a:buFontTx/>
              <a:buChar char="-"/>
            </a:pPr>
            <a:r>
              <a:rPr lang="en-US" dirty="0"/>
              <a:t>Available seats *</a:t>
            </a:r>
          </a:p>
          <a:p>
            <a:pPr marL="285750" indent="-285750">
              <a:buFontTx/>
              <a:buChar char="-"/>
            </a:pPr>
            <a:r>
              <a:rPr lang="en-US" dirty="0"/>
              <a:t>Location *</a:t>
            </a:r>
          </a:p>
          <a:p>
            <a:pPr marL="285750" indent="-285750">
              <a:buFontTx/>
              <a:buChar char="-"/>
            </a:pPr>
            <a:r>
              <a:rPr lang="en-US" dirty="0"/>
              <a:t>Speed *</a:t>
            </a:r>
          </a:p>
          <a:p>
            <a:endParaRPr lang="en-US" dirty="0"/>
          </a:p>
          <a:p>
            <a:r>
              <a:rPr lang="en-US" dirty="0"/>
              <a:t>* Is updated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2" name="Ορθογώνιο: Στρογγύλεμα γωνιών 31">
            <a:extLst>
              <a:ext uri="{FF2B5EF4-FFF2-40B4-BE49-F238E27FC236}">
                <a16:creationId xmlns:a16="http://schemas.microsoft.com/office/drawing/2014/main" id="{6FD01AF3-F3D4-A7DE-FBD4-1123FB2CEF38}"/>
              </a:ext>
            </a:extLst>
          </p:cNvPr>
          <p:cNvSpPr/>
          <p:nvPr/>
        </p:nvSpPr>
        <p:spPr>
          <a:xfrm>
            <a:off x="8451499" y="2263199"/>
            <a:ext cx="3740501" cy="4317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Natural disasters need the following attributes when shared in the dataspace: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Affected area (polygon)</a:t>
            </a:r>
          </a:p>
          <a:p>
            <a:pPr marL="285750" indent="-285750">
              <a:buFontTx/>
              <a:buChar char="-"/>
            </a:pPr>
            <a:r>
              <a:rPr lang="en-US" dirty="0"/>
              <a:t>Type of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Danger level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 (and end) dates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Updated timestamps</a:t>
            </a:r>
          </a:p>
          <a:p>
            <a:pPr marL="285750" indent="-285750">
              <a:buFontTx/>
              <a:buChar char="-"/>
            </a:pPr>
            <a:r>
              <a:rPr lang="en-US" dirty="0"/>
              <a:t>Source of the disaster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Projected or historic affected areas (projected is used as evacuation zone)</a:t>
            </a:r>
          </a:p>
          <a:p>
            <a:pPr marL="285750" indent="-285750">
              <a:buFontTx/>
              <a:buChar char="-"/>
            </a:pPr>
            <a:endParaRPr lang="el-GR" dirty="0"/>
          </a:p>
          <a:p>
            <a:r>
              <a:rPr lang="en-US" dirty="0"/>
              <a:t>Data sourced from the Copernicus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92DC3-8F0A-4A25-B512-3AE55151423E}"/>
              </a:ext>
            </a:extLst>
          </p:cNvPr>
          <p:cNvSpPr txBox="1"/>
          <p:nvPr/>
        </p:nvSpPr>
        <p:spPr>
          <a:xfrm>
            <a:off x="7240628" y="6581001"/>
            <a:ext cx="504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1200" dirty="0">
                <a:hlinkClick r:id="rId3"/>
              </a:rPr>
              <a:t>https://forest-fire.emergency.copernicus.eu/apps/effis_current_situation/</a:t>
            </a:r>
            <a:r>
              <a:rPr lang="af-ZA" sz="1200" dirty="0"/>
              <a:t> </a:t>
            </a:r>
            <a:endParaRPr lang="el-GR" sz="1200" dirty="0"/>
          </a:p>
        </p:txBody>
      </p:sp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0BD19E7C-3515-A854-B9E8-7861598AD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714" y="4227711"/>
            <a:ext cx="438051" cy="438051"/>
          </a:xfrm>
          <a:prstGeom prst="rect">
            <a:avLst/>
          </a:prstGeom>
        </p:spPr>
      </p:pic>
      <p:pic>
        <p:nvPicPr>
          <p:cNvPr id="37" name="Εικόνα 36">
            <a:extLst>
              <a:ext uri="{FF2B5EF4-FFF2-40B4-BE49-F238E27FC236}">
                <a16:creationId xmlns:a16="http://schemas.microsoft.com/office/drawing/2014/main" id="{C53743B7-E38B-7F23-6449-2B61C060F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080" y="3949"/>
            <a:ext cx="2887338" cy="2232875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2C610AAA-2335-84F2-234F-202100232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628" y="2947506"/>
            <a:ext cx="670517" cy="670517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BCA9346-53DD-F074-D2F8-29F5EEAF4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087" y="920803"/>
            <a:ext cx="2169689" cy="1342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050F9-384F-E361-AE7D-E81CCCA02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859" y="4140571"/>
            <a:ext cx="2727063" cy="21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5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3808D-8B91-9052-A22D-F02DB87D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154C1D74-40B4-1227-B220-0C80426607D6}"/>
              </a:ext>
            </a:extLst>
          </p:cNvPr>
          <p:cNvSpPr/>
          <p:nvPr/>
        </p:nvSpPr>
        <p:spPr>
          <a:xfrm>
            <a:off x="120941" y="4723002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3FC8423A-F98C-4C9A-5358-A2D59CA7DDF2}"/>
              </a:ext>
            </a:extLst>
          </p:cNvPr>
          <p:cNvSpPr/>
          <p:nvPr/>
        </p:nvSpPr>
        <p:spPr>
          <a:xfrm>
            <a:off x="40702" y="1586858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D10244D2-B3D8-3DE7-7600-53CBE60813F4}"/>
              </a:ext>
            </a:extLst>
          </p:cNvPr>
          <p:cNvSpPr/>
          <p:nvPr/>
        </p:nvSpPr>
        <p:spPr>
          <a:xfrm>
            <a:off x="9466462" y="1454330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8F509FDD-DD66-82C5-2556-EB5B9A42DE00}"/>
              </a:ext>
            </a:extLst>
          </p:cNvPr>
          <p:cNvSpPr/>
          <p:nvPr/>
        </p:nvSpPr>
        <p:spPr>
          <a:xfrm>
            <a:off x="10601330" y="5720748"/>
            <a:ext cx="1336766" cy="8977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</a:t>
            </a:r>
          </a:p>
          <a:p>
            <a:pPr algn="ctr"/>
            <a:r>
              <a:rPr lang="en-US" dirty="0"/>
              <a:t>Generator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9ECEA06-A5B3-338F-C03C-BC771AC1AD6F}"/>
              </a:ext>
            </a:extLst>
          </p:cNvPr>
          <p:cNvSpPr/>
          <p:nvPr/>
        </p:nvSpPr>
        <p:spPr>
          <a:xfrm>
            <a:off x="10430425" y="4585064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4D1057B6-108F-0CDC-0BAF-F5CE5A857590}"/>
              </a:ext>
            </a:extLst>
          </p:cNvPr>
          <p:cNvSpPr/>
          <p:nvPr/>
        </p:nvSpPr>
        <p:spPr>
          <a:xfrm>
            <a:off x="1796014" y="1733006"/>
            <a:ext cx="7942217" cy="48855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12DB1-559C-C750-8B2A-273BEEB61FB7}"/>
              </a:ext>
            </a:extLst>
          </p:cNvPr>
          <p:cNvSpPr txBox="1"/>
          <p:nvPr/>
        </p:nvSpPr>
        <p:spPr>
          <a:xfrm>
            <a:off x="4244378" y="6066369"/>
            <a:ext cx="333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Dataspace Ecosystem</a:t>
            </a:r>
            <a:endParaRPr lang="el-GR" sz="2400" dirty="0"/>
          </a:p>
        </p:txBody>
      </p:sp>
      <p:sp>
        <p:nvSpPr>
          <p:cNvPr id="15" name="Ορθογώνιο: Ψαλίδισμα διαγώνιων γωνιών 14">
            <a:extLst>
              <a:ext uri="{FF2B5EF4-FFF2-40B4-BE49-F238E27FC236}">
                <a16:creationId xmlns:a16="http://schemas.microsoft.com/office/drawing/2014/main" id="{76018F8F-8CBB-3B8E-CB5A-8163B1ABE237}"/>
              </a:ext>
            </a:extLst>
          </p:cNvPr>
          <p:cNvSpPr/>
          <p:nvPr/>
        </p:nvSpPr>
        <p:spPr>
          <a:xfrm>
            <a:off x="2055368" y="3950824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</a:t>
            </a:r>
            <a:r>
              <a:rPr lang="en-US" dirty="0" err="1"/>
              <a:t>Mhtroo</a:t>
            </a:r>
            <a:endParaRPr lang="el-GR" dirty="0"/>
          </a:p>
        </p:txBody>
      </p:sp>
      <p:sp>
        <p:nvSpPr>
          <p:cNvPr id="16" name="Ορθογώνιο: Ψαλίδισμα διαγώνιων γωνιών 15">
            <a:extLst>
              <a:ext uri="{FF2B5EF4-FFF2-40B4-BE49-F238E27FC236}">
                <a16:creationId xmlns:a16="http://schemas.microsoft.com/office/drawing/2014/main" id="{EBF60E0A-8572-DE14-DFF2-075AB25696EF}"/>
              </a:ext>
            </a:extLst>
          </p:cNvPr>
          <p:cNvSpPr/>
          <p:nvPr/>
        </p:nvSpPr>
        <p:spPr>
          <a:xfrm>
            <a:off x="2635303" y="2735571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Amea Club</a:t>
            </a:r>
            <a:endParaRPr lang="el-GR" dirty="0"/>
          </a:p>
        </p:txBody>
      </p:sp>
      <p:sp>
        <p:nvSpPr>
          <p:cNvPr id="17" name="Ορθογώνιο: Ψαλίδισμα διαγώνιων γωνιών 16">
            <a:extLst>
              <a:ext uri="{FF2B5EF4-FFF2-40B4-BE49-F238E27FC236}">
                <a16:creationId xmlns:a16="http://schemas.microsoft.com/office/drawing/2014/main" id="{7B151009-81B0-7C6F-31EF-0DD36380FC98}"/>
              </a:ext>
            </a:extLst>
          </p:cNvPr>
          <p:cNvSpPr/>
          <p:nvPr/>
        </p:nvSpPr>
        <p:spPr>
          <a:xfrm>
            <a:off x="7110417" y="2532017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Natural Disasters</a:t>
            </a:r>
            <a:endParaRPr lang="el-GR" dirty="0"/>
          </a:p>
        </p:txBody>
      </p:sp>
      <p:sp>
        <p:nvSpPr>
          <p:cNvPr id="18" name="Ορθογώνιο: Ψαλίδισμα διαγώνιων γωνιών 17">
            <a:extLst>
              <a:ext uri="{FF2B5EF4-FFF2-40B4-BE49-F238E27FC236}">
                <a16:creationId xmlns:a16="http://schemas.microsoft.com/office/drawing/2014/main" id="{E5EE6965-5E44-2245-D500-F06D46632534}"/>
              </a:ext>
            </a:extLst>
          </p:cNvPr>
          <p:cNvSpPr/>
          <p:nvPr/>
        </p:nvSpPr>
        <p:spPr>
          <a:xfrm>
            <a:off x="8067273" y="3950825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</a:p>
          <a:p>
            <a:pPr algn="ctr"/>
            <a:r>
              <a:rPr lang="en-US" dirty="0"/>
              <a:t>Civil Service</a:t>
            </a:r>
            <a:endParaRPr lang="el-GR" dirty="0"/>
          </a:p>
        </p:txBody>
      </p:sp>
      <p:cxnSp>
        <p:nvCxnSpPr>
          <p:cNvPr id="20" name="Γραμμή σύνδεσης: Γωνιώδης 19">
            <a:extLst>
              <a:ext uri="{FF2B5EF4-FFF2-40B4-BE49-F238E27FC236}">
                <a16:creationId xmlns:a16="http://schemas.microsoft.com/office/drawing/2014/main" id="{EDE3A6DA-F543-4C78-AD30-A77949ECE2C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11111174" y="5562209"/>
            <a:ext cx="3170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Ορθογώνιο: Ψαλίδισμα διαγώνιων γωνιών 50">
            <a:extLst>
              <a:ext uri="{FF2B5EF4-FFF2-40B4-BE49-F238E27FC236}">
                <a16:creationId xmlns:a16="http://schemas.microsoft.com/office/drawing/2014/main" id="{E3C00EE5-E99B-9A82-62E8-A4BA3CA80C15}"/>
              </a:ext>
            </a:extLst>
          </p:cNvPr>
          <p:cNvSpPr/>
          <p:nvPr/>
        </p:nvSpPr>
        <p:spPr>
          <a:xfrm>
            <a:off x="4963406" y="1838589"/>
            <a:ext cx="1428206" cy="89698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Consumer</a:t>
            </a:r>
            <a:endParaRPr lang="el-GR" dirty="0"/>
          </a:p>
        </p:txBody>
      </p:sp>
      <p:sp>
        <p:nvSpPr>
          <p:cNvPr id="53" name="Ρόμβος 52">
            <a:extLst>
              <a:ext uri="{FF2B5EF4-FFF2-40B4-BE49-F238E27FC236}">
                <a16:creationId xmlns:a16="http://schemas.microsoft.com/office/drawing/2014/main" id="{D714BBBA-3946-7BC2-4F81-87B28468C446}"/>
              </a:ext>
            </a:extLst>
          </p:cNvPr>
          <p:cNvSpPr/>
          <p:nvPr/>
        </p:nvSpPr>
        <p:spPr>
          <a:xfrm>
            <a:off x="7173319" y="4846555"/>
            <a:ext cx="1504403" cy="1198517"/>
          </a:xfrm>
          <a:prstGeom prst="diamon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DAPS</a:t>
            </a:r>
            <a:endParaRPr lang="el-GR" dirty="0"/>
          </a:p>
        </p:txBody>
      </p:sp>
      <p:cxnSp>
        <p:nvCxnSpPr>
          <p:cNvPr id="58" name="Γραμμή σύνδεσης: Γωνιώδης 57">
            <a:extLst>
              <a:ext uri="{FF2B5EF4-FFF2-40B4-BE49-F238E27FC236}">
                <a16:creationId xmlns:a16="http://schemas.microsoft.com/office/drawing/2014/main" id="{73B3A8B9-BE9E-5C36-3CA4-3EC2A130388F}"/>
              </a:ext>
            </a:extLst>
          </p:cNvPr>
          <p:cNvCxnSpPr>
            <a:cxnSpLocks/>
            <a:stCxn id="69" idx="1"/>
            <a:endCxn id="53" idx="1"/>
          </p:cNvCxnSpPr>
          <p:nvPr/>
        </p:nvCxnSpPr>
        <p:spPr>
          <a:xfrm rot="16200000" flipH="1">
            <a:off x="6129141" y="4401635"/>
            <a:ext cx="594599" cy="14937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Γραμμή σύνδεσης: Γωνιώδης 61">
            <a:extLst>
              <a:ext uri="{FF2B5EF4-FFF2-40B4-BE49-F238E27FC236}">
                <a16:creationId xmlns:a16="http://schemas.microsoft.com/office/drawing/2014/main" id="{FBD28077-9B61-C673-79A4-23D2525E05F1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4063509" y="3184063"/>
            <a:ext cx="1012924" cy="938117"/>
          </a:xfrm>
          <a:prstGeom prst="bentConnector3">
            <a:avLst>
              <a:gd name="adj1" fmla="val 11211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Ορθογώνιο: Στρογγύλεμα γωνιών 67">
            <a:extLst>
              <a:ext uri="{FF2B5EF4-FFF2-40B4-BE49-F238E27FC236}">
                <a16:creationId xmlns:a16="http://schemas.microsoft.com/office/drawing/2014/main" id="{4240D966-5967-DECE-5173-3C664AFD2C34}"/>
              </a:ext>
            </a:extLst>
          </p:cNvPr>
          <p:cNvSpPr/>
          <p:nvPr/>
        </p:nvSpPr>
        <p:spPr>
          <a:xfrm>
            <a:off x="2478401" y="211464"/>
            <a:ext cx="2010346" cy="722812"/>
          </a:xfrm>
          <a:prstGeom prst="roundRect">
            <a:avLst/>
          </a:prstGeom>
          <a:solidFill>
            <a:srgbClr val="D3AF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Civil Protection Demo App</a:t>
            </a:r>
            <a:endParaRPr lang="el-GR" sz="2000" dirty="0"/>
          </a:p>
        </p:txBody>
      </p:sp>
      <p:sp>
        <p:nvSpPr>
          <p:cNvPr id="69" name="Ορθογώνιο: Ψαλίδισμα διαγώνιων γωνιών 68">
            <a:extLst>
              <a:ext uri="{FF2B5EF4-FFF2-40B4-BE49-F238E27FC236}">
                <a16:creationId xmlns:a16="http://schemas.microsoft.com/office/drawing/2014/main" id="{CFD51FC6-D3D4-7574-22C2-BE0801CA662C}"/>
              </a:ext>
            </a:extLst>
          </p:cNvPr>
          <p:cNvSpPr/>
          <p:nvPr/>
        </p:nvSpPr>
        <p:spPr>
          <a:xfrm>
            <a:off x="5079759" y="3954232"/>
            <a:ext cx="1199605" cy="896983"/>
          </a:xfrm>
          <a:prstGeom prst="snip2Diag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  <a:endParaRPr lang="el-GR" dirty="0"/>
          </a:p>
        </p:txBody>
      </p:sp>
      <p:cxnSp>
        <p:nvCxnSpPr>
          <p:cNvPr id="76" name="Γραμμή σύνδεσης: Γωνιώδης 75">
            <a:extLst>
              <a:ext uri="{FF2B5EF4-FFF2-40B4-BE49-F238E27FC236}">
                <a16:creationId xmlns:a16="http://schemas.microsoft.com/office/drawing/2014/main" id="{31FB9F5C-3B43-567A-81BA-4519E423DA13}"/>
              </a:ext>
            </a:extLst>
          </p:cNvPr>
          <p:cNvCxnSpPr>
            <a:cxnSpLocks/>
            <a:stCxn id="18" idx="2"/>
            <a:endCxn id="69" idx="0"/>
          </p:cNvCxnSpPr>
          <p:nvPr/>
        </p:nvCxnSpPr>
        <p:spPr>
          <a:xfrm rot="10800000" flipV="1">
            <a:off x="6279365" y="4399316"/>
            <a:ext cx="1787909" cy="3407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Γραμμή σύνδεσης: Γωνιώδης 77">
            <a:extLst>
              <a:ext uri="{FF2B5EF4-FFF2-40B4-BE49-F238E27FC236}">
                <a16:creationId xmlns:a16="http://schemas.microsoft.com/office/drawing/2014/main" id="{E1B34BB3-E678-8351-B642-34D824B78A3F}"/>
              </a:ext>
            </a:extLst>
          </p:cNvPr>
          <p:cNvCxnSpPr>
            <a:cxnSpLocks/>
            <a:stCxn id="17" idx="1"/>
          </p:cNvCxnSpPr>
          <p:nvPr/>
        </p:nvCxnSpPr>
        <p:spPr>
          <a:xfrm rot="5400000">
            <a:off x="6709041" y="2999323"/>
            <a:ext cx="685803" cy="154515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Γραμμή σύνδεσης: Γωνιώδης 87">
            <a:extLst>
              <a:ext uri="{FF2B5EF4-FFF2-40B4-BE49-F238E27FC236}">
                <a16:creationId xmlns:a16="http://schemas.microsoft.com/office/drawing/2014/main" id="{79C35CE3-90C6-576D-43FD-6B378B5C9852}"/>
              </a:ext>
            </a:extLst>
          </p:cNvPr>
          <p:cNvCxnSpPr>
            <a:cxnSpLocks/>
            <a:stCxn id="15" idx="0"/>
            <a:endCxn id="69" idx="2"/>
          </p:cNvCxnSpPr>
          <p:nvPr/>
        </p:nvCxnSpPr>
        <p:spPr>
          <a:xfrm>
            <a:off x="3483574" y="4399316"/>
            <a:ext cx="1596185" cy="3408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Ορθογώνιο: Ψαλίδισμα μίας γωνίας 45">
            <a:extLst>
              <a:ext uri="{FF2B5EF4-FFF2-40B4-BE49-F238E27FC236}">
                <a16:creationId xmlns:a16="http://schemas.microsoft.com/office/drawing/2014/main" id="{FAC167B8-2C93-F6FF-311B-02512ADE40CE}"/>
              </a:ext>
            </a:extLst>
          </p:cNvPr>
          <p:cNvSpPr/>
          <p:nvPr/>
        </p:nvSpPr>
        <p:spPr>
          <a:xfrm>
            <a:off x="131005" y="1283705"/>
            <a:ext cx="877904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l-GR" sz="1200" dirty="0"/>
          </a:p>
        </p:txBody>
      </p:sp>
      <p:pic>
        <p:nvPicPr>
          <p:cNvPr id="48" name="Γραφικό 47" descr="Βάση δεδομένων με συμπαγές γέμισμα">
            <a:extLst>
              <a:ext uri="{FF2B5EF4-FFF2-40B4-BE49-F238E27FC236}">
                <a16:creationId xmlns:a16="http://schemas.microsoft.com/office/drawing/2014/main" id="{2EB8961E-9775-053A-F05B-4BAFCAC1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05" y="1328334"/>
            <a:ext cx="212264" cy="212264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D46C5187-1EA8-4286-0698-571F1C09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2" y="1939983"/>
            <a:ext cx="317026" cy="317026"/>
          </a:xfrm>
          <a:prstGeom prst="rect">
            <a:avLst/>
          </a:prstGeom>
        </p:spPr>
      </p:pic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EB45E057-E2CE-2273-9CDB-E314CA23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0" y="5082536"/>
            <a:ext cx="312045" cy="312045"/>
          </a:xfrm>
          <a:prstGeom prst="rect">
            <a:avLst/>
          </a:prstGeom>
        </p:spPr>
      </p:pic>
      <p:pic>
        <p:nvPicPr>
          <p:cNvPr id="59" name="Εικόνα 58">
            <a:extLst>
              <a:ext uri="{FF2B5EF4-FFF2-40B4-BE49-F238E27FC236}">
                <a16:creationId xmlns:a16="http://schemas.microsoft.com/office/drawing/2014/main" id="{94A4E515-C7A4-1D3E-A165-B89D55B96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710" y="1877033"/>
            <a:ext cx="317026" cy="317026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F890FCAF-38F2-58E8-B08A-096CD194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811" y="5815824"/>
            <a:ext cx="264833" cy="264833"/>
          </a:xfrm>
          <a:prstGeom prst="rect">
            <a:avLst/>
          </a:prstGeom>
        </p:spPr>
      </p:pic>
      <p:sp>
        <p:nvSpPr>
          <p:cNvPr id="67" name="Ορθογώνιο: Ψαλίδισμα μίας γωνίας 66">
            <a:extLst>
              <a:ext uri="{FF2B5EF4-FFF2-40B4-BE49-F238E27FC236}">
                <a16:creationId xmlns:a16="http://schemas.microsoft.com/office/drawing/2014/main" id="{384196F2-8813-3B3E-86DF-1B518790DD48}"/>
              </a:ext>
            </a:extLst>
          </p:cNvPr>
          <p:cNvSpPr/>
          <p:nvPr/>
        </p:nvSpPr>
        <p:spPr>
          <a:xfrm>
            <a:off x="187772" y="4422711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0" name="Γραφικό 69" descr="Βάση δεδομένων με συμπαγές γέμισμα">
            <a:extLst>
              <a:ext uri="{FF2B5EF4-FFF2-40B4-BE49-F238E27FC236}">
                <a16:creationId xmlns:a16="http://schemas.microsoft.com/office/drawing/2014/main" id="{16E326B7-3B6B-D1A1-0F85-271298AA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73" y="4467340"/>
            <a:ext cx="212264" cy="212264"/>
          </a:xfrm>
          <a:prstGeom prst="rect">
            <a:avLst/>
          </a:prstGeom>
        </p:spPr>
      </p:pic>
      <p:pic>
        <p:nvPicPr>
          <p:cNvPr id="1028" name="Picture 4" descr="FIWARE · GitHub">
            <a:extLst>
              <a:ext uri="{FF2B5EF4-FFF2-40B4-BE49-F238E27FC236}">
                <a16:creationId xmlns:a16="http://schemas.microsoft.com/office/drawing/2014/main" id="{8D418195-D312-4846-107A-FA9C3180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495875" y="4645031"/>
            <a:ext cx="353277" cy="2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Ευθύγραμμο βέλος σύνδεσης 42">
            <a:extLst>
              <a:ext uri="{FF2B5EF4-FFF2-40B4-BE49-F238E27FC236}">
                <a16:creationId xmlns:a16="http://schemas.microsoft.com/office/drawing/2014/main" id="{F1C4CDC4-F9D7-07E6-FECA-B85CCE253676}"/>
              </a:ext>
            </a:extLst>
          </p:cNvPr>
          <p:cNvCxnSpPr>
            <a:endCxn id="51" idx="1"/>
          </p:cNvCxnSpPr>
          <p:nvPr/>
        </p:nvCxnSpPr>
        <p:spPr>
          <a:xfrm flipV="1">
            <a:off x="5677509" y="2735572"/>
            <a:ext cx="0" cy="119546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Εικόνα 70">
            <a:extLst>
              <a:ext uri="{FF2B5EF4-FFF2-40B4-BE49-F238E27FC236}">
                <a16:creationId xmlns:a16="http://schemas.microsoft.com/office/drawing/2014/main" id="{781A35A2-C2FB-687E-A1E5-5695F00CB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8566" y="4968039"/>
            <a:ext cx="313908" cy="313908"/>
          </a:xfrm>
          <a:prstGeom prst="rect">
            <a:avLst/>
          </a:prstGeom>
        </p:spPr>
      </p:pic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F74DDBEB-A185-3CF9-4776-CD9BF4C5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01" y="577038"/>
            <a:ext cx="317026" cy="317026"/>
          </a:xfrm>
          <a:prstGeom prst="rect">
            <a:avLst/>
          </a:prstGeom>
        </p:spPr>
      </p:pic>
      <p:sp>
        <p:nvSpPr>
          <p:cNvPr id="75" name="Ορθογώνιο: Ψαλίδισμα μίας γωνίας 74">
            <a:extLst>
              <a:ext uri="{FF2B5EF4-FFF2-40B4-BE49-F238E27FC236}">
                <a16:creationId xmlns:a16="http://schemas.microsoft.com/office/drawing/2014/main" id="{D7CD22E6-E9BD-7071-5BCF-D4F1146E9190}"/>
              </a:ext>
            </a:extLst>
          </p:cNvPr>
          <p:cNvSpPr/>
          <p:nvPr/>
        </p:nvSpPr>
        <p:spPr>
          <a:xfrm>
            <a:off x="9535068" y="1181268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7" name="Γραφικό 76" descr="Βάση δεδομένων με συμπαγές γέμισμα">
            <a:extLst>
              <a:ext uri="{FF2B5EF4-FFF2-40B4-BE49-F238E27FC236}">
                <a16:creationId xmlns:a16="http://schemas.microsoft.com/office/drawing/2014/main" id="{71B31097-D97D-60F1-A54C-168F9BE5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5069" y="1225897"/>
            <a:ext cx="212264" cy="212264"/>
          </a:xfrm>
          <a:prstGeom prst="rect">
            <a:avLst/>
          </a:prstGeom>
        </p:spPr>
      </p:pic>
      <p:sp>
        <p:nvSpPr>
          <p:cNvPr id="79" name="Ορθογώνιο τρίγωνο 78">
            <a:extLst>
              <a:ext uri="{FF2B5EF4-FFF2-40B4-BE49-F238E27FC236}">
                <a16:creationId xmlns:a16="http://schemas.microsoft.com/office/drawing/2014/main" id="{568A28FD-7461-58C4-E85E-9A67958F5483}"/>
              </a:ext>
            </a:extLst>
          </p:cNvPr>
          <p:cNvSpPr/>
          <p:nvPr/>
        </p:nvSpPr>
        <p:spPr>
          <a:xfrm rot="5400000">
            <a:off x="-2473" y="2472"/>
            <a:ext cx="1225898" cy="1220956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5FFF22-0999-8DD0-DCBF-C42DAC82662D}"/>
              </a:ext>
            </a:extLst>
          </p:cNvPr>
          <p:cNvSpPr txBox="1"/>
          <p:nvPr/>
        </p:nvSpPr>
        <p:spPr>
          <a:xfrm rot="18811086">
            <a:off x="-96660" y="272352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flow</a:t>
            </a:r>
            <a:endParaRPr lang="el-GR" dirty="0"/>
          </a:p>
        </p:txBody>
      </p:sp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88D4F6A4-D12F-55A4-5A31-A29F1FFC1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8" y="2329658"/>
            <a:ext cx="347587" cy="347587"/>
          </a:xfrm>
          <a:prstGeom prst="rect">
            <a:avLst/>
          </a:prstGeom>
        </p:spPr>
      </p:pic>
      <p:pic>
        <p:nvPicPr>
          <p:cNvPr id="84" name="Εικόνα 83">
            <a:extLst>
              <a:ext uri="{FF2B5EF4-FFF2-40B4-BE49-F238E27FC236}">
                <a16:creationId xmlns:a16="http://schemas.microsoft.com/office/drawing/2014/main" id="{E9B8C7DD-67E6-1889-56CB-67E873973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482" y="2364751"/>
            <a:ext cx="255777" cy="255777"/>
          </a:xfrm>
          <a:prstGeom prst="rect">
            <a:avLst/>
          </a:prstGeom>
        </p:spPr>
      </p:pic>
      <p:pic>
        <p:nvPicPr>
          <p:cNvPr id="86" name="Εικόνα 85">
            <a:extLst>
              <a:ext uri="{FF2B5EF4-FFF2-40B4-BE49-F238E27FC236}">
                <a16:creationId xmlns:a16="http://schemas.microsoft.com/office/drawing/2014/main" id="{1BC2FCC7-0D1A-58A2-CC19-3489D6030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07" y="5421251"/>
            <a:ext cx="356626" cy="356626"/>
          </a:xfrm>
          <a:prstGeom prst="rect">
            <a:avLst/>
          </a:prstGeom>
        </p:spPr>
      </p:pic>
      <p:cxnSp>
        <p:nvCxnSpPr>
          <p:cNvPr id="11" name="Γραμμή σύνδεσης: Γωνιώδης 10">
            <a:extLst>
              <a:ext uri="{FF2B5EF4-FFF2-40B4-BE49-F238E27FC236}">
                <a16:creationId xmlns:a16="http://schemas.microsoft.com/office/drawing/2014/main" id="{C13E1C15-DE30-A5C1-FF55-62481BCF25BA}"/>
              </a:ext>
            </a:extLst>
          </p:cNvPr>
          <p:cNvCxnSpPr>
            <a:cxnSpLocks/>
            <a:stCxn id="6" idx="3"/>
            <a:endCxn id="68" idx="1"/>
          </p:cNvCxnSpPr>
          <p:nvPr/>
        </p:nvCxnSpPr>
        <p:spPr>
          <a:xfrm flipV="1">
            <a:off x="1377468" y="572870"/>
            <a:ext cx="1100933" cy="1375394"/>
          </a:xfrm>
          <a:prstGeom prst="bentConnector3">
            <a:avLst>
              <a:gd name="adj1" fmla="val 80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Ευθεία γραμμή σύνδεσης 34">
            <a:extLst>
              <a:ext uri="{FF2B5EF4-FFF2-40B4-BE49-F238E27FC236}">
                <a16:creationId xmlns:a16="http://schemas.microsoft.com/office/drawing/2014/main" id="{D0FA73A4-332F-76E3-8B08-8F5DDA8B2FA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379089" y="5082536"/>
            <a:ext cx="254001" cy="1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Ευθεία γραμμή σύνδεσης 39">
            <a:extLst>
              <a:ext uri="{FF2B5EF4-FFF2-40B4-BE49-F238E27FC236}">
                <a16:creationId xmlns:a16="http://schemas.microsoft.com/office/drawing/2014/main" id="{96493784-E36B-6070-B1B4-0856E2E28637}"/>
              </a:ext>
            </a:extLst>
          </p:cNvPr>
          <p:cNvCxnSpPr>
            <a:cxnSpLocks/>
          </p:cNvCxnSpPr>
          <p:nvPr/>
        </p:nvCxnSpPr>
        <p:spPr>
          <a:xfrm flipV="1">
            <a:off x="1633090" y="1478356"/>
            <a:ext cx="0" cy="36041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Γραμμή σύνδεσης: Γωνιώδης 43">
            <a:extLst>
              <a:ext uri="{FF2B5EF4-FFF2-40B4-BE49-F238E27FC236}">
                <a16:creationId xmlns:a16="http://schemas.microsoft.com/office/drawing/2014/main" id="{9E2070A7-7A92-C097-838A-144AA0ED69C7}"/>
              </a:ext>
            </a:extLst>
          </p:cNvPr>
          <p:cNvCxnSpPr>
            <a:cxnSpLocks/>
          </p:cNvCxnSpPr>
          <p:nvPr/>
        </p:nvCxnSpPr>
        <p:spPr>
          <a:xfrm flipV="1">
            <a:off x="1643313" y="934276"/>
            <a:ext cx="1325468" cy="544080"/>
          </a:xfrm>
          <a:prstGeom prst="bentConnector3">
            <a:avLst>
              <a:gd name="adj1" fmla="val 99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Γραφικό 53" descr="Ξεκλείδωμα με συμπαγές γέμισμα">
            <a:extLst>
              <a:ext uri="{FF2B5EF4-FFF2-40B4-BE49-F238E27FC236}">
                <a16:creationId xmlns:a16="http://schemas.microsoft.com/office/drawing/2014/main" id="{54343B62-92A5-EC13-F572-F15061E86E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0474" y="1225345"/>
            <a:ext cx="333172" cy="333172"/>
          </a:xfrm>
          <a:prstGeom prst="rect">
            <a:avLst/>
          </a:prstGeom>
        </p:spPr>
      </p:pic>
      <p:pic>
        <p:nvPicPr>
          <p:cNvPr id="55" name="Γραφικό 54" descr="Ξεκλείδωμα με συμπαγές γέμισμα">
            <a:extLst>
              <a:ext uri="{FF2B5EF4-FFF2-40B4-BE49-F238E27FC236}">
                <a16:creationId xmlns:a16="http://schemas.microsoft.com/office/drawing/2014/main" id="{11B8149F-1353-EA51-36A1-AE38663632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9504" y="4741469"/>
            <a:ext cx="333172" cy="333172"/>
          </a:xfrm>
          <a:prstGeom prst="rect">
            <a:avLst/>
          </a:prstGeom>
        </p:spPr>
      </p:pic>
      <p:pic>
        <p:nvPicPr>
          <p:cNvPr id="64" name="Εικόνα 63">
            <a:extLst>
              <a:ext uri="{FF2B5EF4-FFF2-40B4-BE49-F238E27FC236}">
                <a16:creationId xmlns:a16="http://schemas.microsoft.com/office/drawing/2014/main" id="{416922BB-94C4-DA04-503B-578B382363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3412" y="215030"/>
            <a:ext cx="337734" cy="337734"/>
          </a:xfrm>
          <a:prstGeom prst="rect">
            <a:avLst/>
          </a:prstGeom>
        </p:spPr>
      </p:pic>
      <p:pic>
        <p:nvPicPr>
          <p:cNvPr id="73" name="Εικόνα 72">
            <a:extLst>
              <a:ext uri="{FF2B5EF4-FFF2-40B4-BE49-F238E27FC236}">
                <a16:creationId xmlns:a16="http://schemas.microsoft.com/office/drawing/2014/main" id="{C081533A-4BBA-CCB3-FC7D-1A229E8BC2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0486" y="967512"/>
            <a:ext cx="337734" cy="337734"/>
          </a:xfrm>
          <a:prstGeom prst="rect">
            <a:avLst/>
          </a:prstGeom>
        </p:spPr>
      </p:pic>
      <p:cxnSp>
        <p:nvCxnSpPr>
          <p:cNvPr id="85" name="Ευθεία γραμμή σύνδεσης 84">
            <a:extLst>
              <a:ext uri="{FF2B5EF4-FFF2-40B4-BE49-F238E27FC236}">
                <a16:creationId xmlns:a16="http://schemas.microsoft.com/office/drawing/2014/main" id="{8E71287B-8B98-7601-5143-A1117FF6AEA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84329" y="1863633"/>
            <a:ext cx="4821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Ευθεία γραμμή σύνδεσης 89">
            <a:extLst>
              <a:ext uri="{FF2B5EF4-FFF2-40B4-BE49-F238E27FC236}">
                <a16:creationId xmlns:a16="http://schemas.microsoft.com/office/drawing/2014/main" id="{EC597831-0EB4-C28D-E63B-532DE33492B3}"/>
              </a:ext>
            </a:extLst>
          </p:cNvPr>
          <p:cNvCxnSpPr>
            <a:cxnSpLocks/>
          </p:cNvCxnSpPr>
          <p:nvPr/>
        </p:nvCxnSpPr>
        <p:spPr>
          <a:xfrm flipV="1">
            <a:off x="8984329" y="1478356"/>
            <a:ext cx="0" cy="385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Γραμμή σύνδεσης: Γωνιώδης 92">
            <a:extLst>
              <a:ext uri="{FF2B5EF4-FFF2-40B4-BE49-F238E27FC236}">
                <a16:creationId xmlns:a16="http://schemas.microsoft.com/office/drawing/2014/main" id="{77C2E2AB-B704-883E-0AFF-E5A259E4FE80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83575" y="934276"/>
            <a:ext cx="5500757" cy="5440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Γραμμή σύνδεσης: Γωνιώδης 96">
            <a:extLst>
              <a:ext uri="{FF2B5EF4-FFF2-40B4-BE49-F238E27FC236}">
                <a16:creationId xmlns:a16="http://schemas.microsoft.com/office/drawing/2014/main" id="{17B2D575-6A43-42F4-45AA-9F2CCAB40FEB}"/>
              </a:ext>
            </a:extLst>
          </p:cNvPr>
          <p:cNvCxnSpPr>
            <a:cxnSpLocks/>
            <a:stCxn id="9" idx="0"/>
            <a:endCxn id="68" idx="3"/>
          </p:cNvCxnSpPr>
          <p:nvPr/>
        </p:nvCxnSpPr>
        <p:spPr>
          <a:xfrm rot="16200000" flipV="1">
            <a:off x="5873134" y="-811517"/>
            <a:ext cx="4012194" cy="67809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Εικόνα 98">
            <a:extLst>
              <a:ext uri="{FF2B5EF4-FFF2-40B4-BE49-F238E27FC236}">
                <a16:creationId xmlns:a16="http://schemas.microsoft.com/office/drawing/2014/main" id="{F669C703-B1F4-2458-69D9-577C37FC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4830" y="223299"/>
            <a:ext cx="337734" cy="337734"/>
          </a:xfrm>
          <a:prstGeom prst="rect">
            <a:avLst/>
          </a:prstGeom>
        </p:spPr>
      </p:pic>
      <p:pic>
        <p:nvPicPr>
          <p:cNvPr id="100" name="Γραφικό 99" descr="Ξεκλείδωμα με συμπαγές γέμισμα">
            <a:extLst>
              <a:ext uri="{FF2B5EF4-FFF2-40B4-BE49-F238E27FC236}">
                <a16:creationId xmlns:a16="http://schemas.microsoft.com/office/drawing/2014/main" id="{E26FF1EF-FBF1-E3C8-1E0A-3977DD664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33844" y="4175760"/>
            <a:ext cx="333172" cy="3331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CA041F-0B15-F486-8C9F-5EFB259B0AE7}"/>
              </a:ext>
            </a:extLst>
          </p:cNvPr>
          <p:cNvSpPr/>
          <p:nvPr/>
        </p:nvSpPr>
        <p:spPr>
          <a:xfrm>
            <a:off x="9466463" y="2455762"/>
            <a:ext cx="1336766" cy="69863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Copernicus </a:t>
            </a:r>
            <a:r>
              <a:rPr lang="en-US" sz="1700" dirty="0" err="1"/>
              <a:t>effis</a:t>
            </a:r>
            <a:r>
              <a:rPr lang="en-US" sz="1700" dirty="0"/>
              <a:t> API</a:t>
            </a:r>
            <a:endParaRPr lang="el-GR" sz="17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254FBCE-28E5-A36D-AC8F-FE49E47BB311}"/>
              </a:ext>
            </a:extLst>
          </p:cNvPr>
          <p:cNvCxnSpPr>
            <a:stCxn id="2" idx="0"/>
            <a:endCxn id="7" idx="2"/>
          </p:cNvCxnSpPr>
          <p:nvPr/>
        </p:nvCxnSpPr>
        <p:spPr>
          <a:xfrm rot="16200000" flipV="1">
            <a:off x="10043433" y="2364348"/>
            <a:ext cx="182826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10" descr="Advanced geospatial toolkit for Typescript | Turf.js">
            <a:hlinkClick r:id="rId14"/>
            <a:extLst>
              <a:ext uri="{FF2B5EF4-FFF2-40B4-BE49-F238E27FC236}">
                <a16:creationId xmlns:a16="http://schemas.microsoft.com/office/drawing/2014/main" id="{05CFA672-95BC-2B3B-DA91-67D64F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7" y="1872585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GitHub - International-Data-Spaces-Association/IDS-testbed">
            <a:hlinkClick r:id="rId16"/>
            <a:extLst>
              <a:ext uri="{FF2B5EF4-FFF2-40B4-BE49-F238E27FC236}">
                <a16:creationId xmlns:a16="http://schemas.microsoft.com/office/drawing/2014/main" id="{B2E0749B-2FED-2F6F-0AB4-BD1A789A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02" y="5749657"/>
            <a:ext cx="409150" cy="4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9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val 92">
            <a:extLst>
              <a:ext uri="{FF2B5EF4-FFF2-40B4-BE49-F238E27FC236}">
                <a16:creationId xmlns:a16="http://schemas.microsoft.com/office/drawing/2014/main" id="{DC1F89D7-1896-BF13-0E00-92B688658930}"/>
              </a:ext>
            </a:extLst>
          </p:cNvPr>
          <p:cNvSpPr/>
          <p:nvPr/>
        </p:nvSpPr>
        <p:spPr>
          <a:xfrm>
            <a:off x="-2779835" y="-1814050"/>
            <a:ext cx="4862949" cy="408890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DC55940-25FF-6918-D0EE-4AF1E487197F}"/>
              </a:ext>
            </a:extLst>
          </p:cNvPr>
          <p:cNvSpPr/>
          <p:nvPr/>
        </p:nvSpPr>
        <p:spPr>
          <a:xfrm>
            <a:off x="2280264" y="607623"/>
            <a:ext cx="7999545" cy="5895147"/>
          </a:xfrm>
          <a:prstGeom prst="roundRect">
            <a:avLst/>
          </a:prstGeom>
          <a:solidFill>
            <a:srgbClr val="D3AF17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C2173-87E6-5205-890D-EC838B4FB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438" y="-70487"/>
            <a:ext cx="5424577" cy="687298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Design</a:t>
            </a:r>
            <a:endParaRPr lang="el-G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9CA319-C2B5-50D4-F408-CF0CF9F9C29A}"/>
              </a:ext>
            </a:extLst>
          </p:cNvPr>
          <p:cNvSpPr/>
          <p:nvPr/>
        </p:nvSpPr>
        <p:spPr>
          <a:xfrm>
            <a:off x="5724961" y="656550"/>
            <a:ext cx="1897811" cy="5003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Authentication</a:t>
            </a:r>
            <a:endParaRPr lang="el-GR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47DBB9-9CFC-68AF-4E40-D3BAF65BBC16}"/>
              </a:ext>
            </a:extLst>
          </p:cNvPr>
          <p:cNvSpPr/>
          <p:nvPr/>
        </p:nvSpPr>
        <p:spPr>
          <a:xfrm>
            <a:off x="2562054" y="2904293"/>
            <a:ext cx="2320505" cy="27863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Ορθογώνιο: Στρογγύλεμα γωνιών 5">
            <a:extLst>
              <a:ext uri="{FF2B5EF4-FFF2-40B4-BE49-F238E27FC236}">
                <a16:creationId xmlns:a16="http://schemas.microsoft.com/office/drawing/2014/main" id="{0CE9AF94-E1CD-D512-3BD2-FEE0730EA4D4}"/>
              </a:ext>
            </a:extLst>
          </p:cNvPr>
          <p:cNvSpPr/>
          <p:nvPr/>
        </p:nvSpPr>
        <p:spPr>
          <a:xfrm>
            <a:off x="101096" y="2493027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pic>
        <p:nvPicPr>
          <p:cNvPr id="9" name="Εικόνα 51">
            <a:extLst>
              <a:ext uri="{FF2B5EF4-FFF2-40B4-BE49-F238E27FC236}">
                <a16:creationId xmlns:a16="http://schemas.microsoft.com/office/drawing/2014/main" id="{CAC40F23-41EC-63A3-1620-673B0082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2" y="2850956"/>
            <a:ext cx="317026" cy="317026"/>
          </a:xfrm>
          <a:prstGeom prst="rect">
            <a:avLst/>
          </a:prstGeom>
        </p:spPr>
      </p:pic>
      <p:sp>
        <p:nvSpPr>
          <p:cNvPr id="10" name="Ορθογώνιο: Στρογγύλεμα γωνιών 4">
            <a:extLst>
              <a:ext uri="{FF2B5EF4-FFF2-40B4-BE49-F238E27FC236}">
                <a16:creationId xmlns:a16="http://schemas.microsoft.com/office/drawing/2014/main" id="{588D198C-9435-708E-2021-E44B34D94F91}"/>
              </a:ext>
            </a:extLst>
          </p:cNvPr>
          <p:cNvSpPr/>
          <p:nvPr/>
        </p:nvSpPr>
        <p:spPr>
          <a:xfrm>
            <a:off x="161478" y="3417062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pic>
        <p:nvPicPr>
          <p:cNvPr id="11" name="Εικόνα 56">
            <a:extLst>
              <a:ext uri="{FF2B5EF4-FFF2-40B4-BE49-F238E27FC236}">
                <a16:creationId xmlns:a16="http://schemas.microsoft.com/office/drawing/2014/main" id="{A5EEC5BA-D21F-0F87-D8B0-7D63AE0B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2" y="3773704"/>
            <a:ext cx="312045" cy="312045"/>
          </a:xfrm>
          <a:prstGeom prst="rect">
            <a:avLst/>
          </a:prstGeom>
        </p:spPr>
      </p:pic>
      <p:sp>
        <p:nvSpPr>
          <p:cNvPr id="14" name="Ορθογώνιο: Στρογγύλεμα γωνιών 6">
            <a:extLst>
              <a:ext uri="{FF2B5EF4-FFF2-40B4-BE49-F238E27FC236}">
                <a16:creationId xmlns:a16="http://schemas.microsoft.com/office/drawing/2014/main" id="{634ECAC4-B9F1-3315-66B6-6EB58B0F2181}"/>
              </a:ext>
            </a:extLst>
          </p:cNvPr>
          <p:cNvSpPr/>
          <p:nvPr/>
        </p:nvSpPr>
        <p:spPr>
          <a:xfrm>
            <a:off x="101096" y="4341097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pic>
        <p:nvPicPr>
          <p:cNvPr id="15" name="Εικόνα 58">
            <a:extLst>
              <a:ext uri="{FF2B5EF4-FFF2-40B4-BE49-F238E27FC236}">
                <a16:creationId xmlns:a16="http://schemas.microsoft.com/office/drawing/2014/main" id="{BB976852-44E5-05B9-CCD0-DB47444E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" y="4763800"/>
            <a:ext cx="317026" cy="317026"/>
          </a:xfrm>
          <a:prstGeom prst="rect">
            <a:avLst/>
          </a:prstGeom>
        </p:spPr>
      </p:pic>
      <p:sp>
        <p:nvSpPr>
          <p:cNvPr id="16" name="Ορθογώνιο: Στρογγύλεμα γωνιών 8">
            <a:extLst>
              <a:ext uri="{FF2B5EF4-FFF2-40B4-BE49-F238E27FC236}">
                <a16:creationId xmlns:a16="http://schemas.microsoft.com/office/drawing/2014/main" id="{378E59A2-1418-D3D6-D48A-A9D2FD804B5C}"/>
              </a:ext>
            </a:extLst>
          </p:cNvPr>
          <p:cNvSpPr/>
          <p:nvPr/>
        </p:nvSpPr>
        <p:spPr>
          <a:xfrm>
            <a:off x="43139" y="5360926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388C2B-39F9-18B6-B2EA-CAF720545008}"/>
              </a:ext>
            </a:extLst>
          </p:cNvPr>
          <p:cNvSpPr/>
          <p:nvPr/>
        </p:nvSpPr>
        <p:spPr>
          <a:xfrm>
            <a:off x="2970729" y="2908121"/>
            <a:ext cx="1503154" cy="5292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Fetch data loop</a:t>
            </a:r>
            <a:endParaRPr lang="el-GR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CABA55-38E1-4C93-54A1-BBCA25A0A373}"/>
              </a:ext>
            </a:extLst>
          </p:cNvPr>
          <p:cNvSpPr/>
          <p:nvPr/>
        </p:nvSpPr>
        <p:spPr>
          <a:xfrm>
            <a:off x="2827316" y="3603536"/>
            <a:ext cx="1789980" cy="3549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</a:t>
            </a:r>
            <a:r>
              <a:rPr lang="en-US" sz="1400" dirty="0" err="1"/>
              <a:t>amea</a:t>
            </a:r>
            <a:endParaRPr lang="el-GR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8005-C5C6-46D0-50DD-0EAD37CEBA3F}"/>
              </a:ext>
            </a:extLst>
          </p:cNvPr>
          <p:cNvSpPr/>
          <p:nvPr/>
        </p:nvSpPr>
        <p:spPr>
          <a:xfrm>
            <a:off x="2827315" y="4988844"/>
            <a:ext cx="1789980" cy="3549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/fleet</a:t>
            </a:r>
            <a:endParaRPr lang="el-GR" sz="1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CCE676-20D9-2961-D584-213D390FD734}"/>
              </a:ext>
            </a:extLst>
          </p:cNvPr>
          <p:cNvSpPr/>
          <p:nvPr/>
        </p:nvSpPr>
        <p:spPr>
          <a:xfrm>
            <a:off x="2827315" y="4250508"/>
            <a:ext cx="1789981" cy="3549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</a:t>
            </a:r>
            <a:r>
              <a:rPr lang="en-US" sz="1400" dirty="0" err="1"/>
              <a:t>api</a:t>
            </a:r>
            <a:r>
              <a:rPr lang="en-US" sz="1400" dirty="0"/>
              <a:t>/disasters</a:t>
            </a:r>
            <a:endParaRPr lang="el-GR" sz="14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C30F46D-C7EC-9496-2293-EA36E898AA1C}"/>
              </a:ext>
            </a:extLst>
          </p:cNvPr>
          <p:cNvCxnSpPr>
            <a:stCxn id="8" idx="3"/>
            <a:endCxn id="20" idx="2"/>
          </p:cNvCxnSpPr>
          <p:nvPr/>
        </p:nvCxnSpPr>
        <p:spPr>
          <a:xfrm>
            <a:off x="1437862" y="2854433"/>
            <a:ext cx="1389454" cy="92657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161F923-6E00-6E87-28D4-A4F97BF67329}"/>
              </a:ext>
            </a:extLst>
          </p:cNvPr>
          <p:cNvCxnSpPr>
            <a:stCxn id="10" idx="3"/>
            <a:endCxn id="20" idx="2"/>
          </p:cNvCxnSpPr>
          <p:nvPr/>
        </p:nvCxnSpPr>
        <p:spPr>
          <a:xfrm>
            <a:off x="1419626" y="3778468"/>
            <a:ext cx="1407690" cy="25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841D832-EFCB-6525-E497-FA0E26F89C8F}"/>
              </a:ext>
            </a:extLst>
          </p:cNvPr>
          <p:cNvCxnSpPr>
            <a:stCxn id="14" idx="3"/>
            <a:endCxn id="22" idx="2"/>
          </p:cNvCxnSpPr>
          <p:nvPr/>
        </p:nvCxnSpPr>
        <p:spPr>
          <a:xfrm flipV="1">
            <a:off x="1437862" y="4427982"/>
            <a:ext cx="1389453" cy="3224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956ED62-C66C-7F4D-7281-9F958CB4D431}"/>
              </a:ext>
            </a:extLst>
          </p:cNvPr>
          <p:cNvCxnSpPr>
            <a:stCxn id="16" idx="3"/>
            <a:endCxn id="21" idx="2"/>
          </p:cNvCxnSpPr>
          <p:nvPr/>
        </p:nvCxnSpPr>
        <p:spPr>
          <a:xfrm flipV="1">
            <a:off x="1721716" y="5166318"/>
            <a:ext cx="1105599" cy="603911"/>
          </a:xfrm>
          <a:prstGeom prst="bentConnector3">
            <a:avLst>
              <a:gd name="adj1" fmla="val 366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3DB282-8C64-8FDE-C0A3-CBDDF6938D57}"/>
              </a:ext>
            </a:extLst>
          </p:cNvPr>
          <p:cNvSpPr/>
          <p:nvPr/>
        </p:nvSpPr>
        <p:spPr>
          <a:xfrm>
            <a:off x="5555419" y="1249927"/>
            <a:ext cx="2855344" cy="19657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AFF9B1-5003-C612-A6B4-BCCABA753DB4}"/>
              </a:ext>
            </a:extLst>
          </p:cNvPr>
          <p:cNvSpPr/>
          <p:nvPr/>
        </p:nvSpPr>
        <p:spPr>
          <a:xfrm>
            <a:off x="6280037" y="1334998"/>
            <a:ext cx="1414732" cy="42181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Front-end</a:t>
            </a:r>
            <a:endParaRPr lang="el-GR" sz="14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AE2E27-0085-F161-FEBC-4DDE8249D9F9}"/>
              </a:ext>
            </a:extLst>
          </p:cNvPr>
          <p:cNvSpPr/>
          <p:nvPr/>
        </p:nvSpPr>
        <p:spPr>
          <a:xfrm>
            <a:off x="5650308" y="2232782"/>
            <a:ext cx="1196196" cy="7148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Present entities</a:t>
            </a:r>
          </a:p>
          <a:p>
            <a:pPr algn="ctr"/>
            <a:r>
              <a:rPr lang="en-US" sz="1400" dirty="0"/>
              <a:t>and info</a:t>
            </a:r>
            <a:endParaRPr lang="el-GR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98C886-D3AA-2287-9E46-D1457E3D5383}"/>
              </a:ext>
            </a:extLst>
          </p:cNvPr>
          <p:cNvSpPr/>
          <p:nvPr/>
        </p:nvSpPr>
        <p:spPr>
          <a:xfrm>
            <a:off x="6921268" y="2120637"/>
            <a:ext cx="1414731" cy="93908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vehicles &amp; plan pickups</a:t>
            </a:r>
            <a:endParaRPr lang="el-GR" sz="1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95C0DB2-BD6B-C4D4-C214-B843EA18579C}"/>
              </a:ext>
            </a:extLst>
          </p:cNvPr>
          <p:cNvSpPr/>
          <p:nvPr/>
        </p:nvSpPr>
        <p:spPr>
          <a:xfrm>
            <a:off x="5650308" y="3339493"/>
            <a:ext cx="2685691" cy="2931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934B337-F58B-43AE-1ABF-C29D9B23EAFE}"/>
              </a:ext>
            </a:extLst>
          </p:cNvPr>
          <p:cNvSpPr/>
          <p:nvPr/>
        </p:nvSpPr>
        <p:spPr>
          <a:xfrm>
            <a:off x="6193774" y="3409172"/>
            <a:ext cx="1578633" cy="5493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evacuation</a:t>
            </a:r>
            <a:endParaRPr lang="el-GR" sz="1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5C2473F-104A-93EB-7BB3-E56506C3A5D9}"/>
              </a:ext>
            </a:extLst>
          </p:cNvPr>
          <p:cNvSpPr/>
          <p:nvPr/>
        </p:nvSpPr>
        <p:spPr>
          <a:xfrm>
            <a:off x="5755266" y="4125666"/>
            <a:ext cx="2475774" cy="487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Assign targets </a:t>
            </a:r>
            <a:r>
              <a:rPr lang="en-US" sz="1400" dirty="0"/>
              <a:t>(</a:t>
            </a:r>
            <a:r>
              <a:rPr lang="en-US" sz="1200" dirty="0"/>
              <a:t>GCFR</a:t>
            </a:r>
            <a:r>
              <a:rPr lang="en-US" sz="1400" dirty="0"/>
              <a:t>)</a:t>
            </a:r>
            <a:endParaRPr lang="el-GR" sz="14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452786-6069-6D88-405F-6F9F6DB3F784}"/>
              </a:ext>
            </a:extLst>
          </p:cNvPr>
          <p:cNvSpPr/>
          <p:nvPr/>
        </p:nvSpPr>
        <p:spPr>
          <a:xfrm>
            <a:off x="5755266" y="4792173"/>
            <a:ext cx="2475774" cy="487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routes (ORS)</a:t>
            </a:r>
            <a:endParaRPr lang="el-GR" sz="12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599066-89BD-E0C7-15AE-801C147EEC49}"/>
              </a:ext>
            </a:extLst>
          </p:cNvPr>
          <p:cNvSpPr/>
          <p:nvPr/>
        </p:nvSpPr>
        <p:spPr>
          <a:xfrm>
            <a:off x="5755265" y="5401103"/>
            <a:ext cx="2475774" cy="487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Send emails (</a:t>
            </a:r>
            <a:r>
              <a:rPr lang="en-US" sz="1200" dirty="0" err="1"/>
              <a:t>Nodemailer</a:t>
            </a:r>
            <a:r>
              <a:rPr lang="en-US" sz="1200" dirty="0"/>
              <a:t>)</a:t>
            </a:r>
            <a:endParaRPr lang="el-GR" sz="1200" dirty="0"/>
          </a:p>
        </p:txBody>
      </p:sp>
      <p:pic>
        <p:nvPicPr>
          <p:cNvPr id="48" name="Picture 47" descr="A colorful logo of a cloud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8EAED387-248D-36B5-54F6-C9D9F5D7D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14" y="3667443"/>
            <a:ext cx="778589" cy="727534"/>
          </a:xfrm>
          <a:prstGeom prst="rect">
            <a:avLst/>
          </a:prstGeom>
        </p:spPr>
      </p:pic>
      <p:pic>
        <p:nvPicPr>
          <p:cNvPr id="49" name="Picture 48" descr="A black background with a black square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914B5949-F1B7-6E7C-9E1E-8907FD66B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43" y="4801772"/>
            <a:ext cx="1469533" cy="395644"/>
          </a:xfrm>
          <a:prstGeom prst="rect">
            <a:avLst/>
          </a:prstGeom>
        </p:spPr>
      </p:pic>
      <p:pic>
        <p:nvPicPr>
          <p:cNvPr id="50" name="Picture 12" descr="Nodemailer – Send e-mails with Node.JS">
            <a:hlinkClick r:id="rId7"/>
            <a:extLst>
              <a:ext uri="{FF2B5EF4-FFF2-40B4-BE49-F238E27FC236}">
                <a16:creationId xmlns:a16="http://schemas.microsoft.com/office/drawing/2014/main" id="{D0F32D46-8620-6EC8-EA58-669A38F3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12" y="5468331"/>
            <a:ext cx="999997" cy="8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hlinkClick r:id="rId9"/>
            <a:extLst>
              <a:ext uri="{FF2B5EF4-FFF2-40B4-BE49-F238E27FC236}">
                <a16:creationId xmlns:a16="http://schemas.microsoft.com/office/drawing/2014/main" id="{41AD26F4-CA3F-4074-7A3D-FD2C83A4A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84" y="1888626"/>
            <a:ext cx="802643" cy="300175"/>
          </a:xfrm>
          <a:prstGeom prst="rect">
            <a:avLst/>
          </a:prstGeom>
        </p:spPr>
      </p:pic>
      <p:pic>
        <p:nvPicPr>
          <p:cNvPr id="52" name="Εικόνα 51">
            <a:hlinkClick r:id="rId11"/>
            <a:extLst>
              <a:ext uri="{FF2B5EF4-FFF2-40B4-BE49-F238E27FC236}">
                <a16:creationId xmlns:a16="http://schemas.microsoft.com/office/drawing/2014/main" id="{1485E1DE-8765-FA96-1AC5-F710AFFA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0" y="3506815"/>
            <a:ext cx="301320" cy="301320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D983AD3-2230-4B78-B73A-3C1474D20BB8}"/>
              </a:ext>
            </a:extLst>
          </p:cNvPr>
          <p:cNvCxnSpPr>
            <a:stCxn id="44" idx="6"/>
            <a:endCxn id="48" idx="1"/>
          </p:cNvCxnSpPr>
          <p:nvPr/>
        </p:nvCxnSpPr>
        <p:spPr>
          <a:xfrm flipV="1">
            <a:off x="8231040" y="4031210"/>
            <a:ext cx="2501874" cy="3380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6E329E2-33A1-6074-A94F-AB02A9CA8149}"/>
              </a:ext>
            </a:extLst>
          </p:cNvPr>
          <p:cNvCxnSpPr>
            <a:cxnSpLocks/>
            <a:stCxn id="45" idx="6"/>
            <a:endCxn id="49" idx="1"/>
          </p:cNvCxnSpPr>
          <p:nvPr/>
        </p:nvCxnSpPr>
        <p:spPr>
          <a:xfrm flipV="1">
            <a:off x="8231040" y="4999594"/>
            <a:ext cx="2156403" cy="361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0D540C8-A5ED-CFD3-7C95-85FD556DEE2B}"/>
              </a:ext>
            </a:extLst>
          </p:cNvPr>
          <p:cNvCxnSpPr>
            <a:stCxn id="20" idx="6"/>
            <a:endCxn id="35" idx="2"/>
          </p:cNvCxnSpPr>
          <p:nvPr/>
        </p:nvCxnSpPr>
        <p:spPr>
          <a:xfrm flipV="1">
            <a:off x="4617296" y="2590183"/>
            <a:ext cx="1033012" cy="11908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60F4DA4-0D31-FB63-8A0C-A143C12ABA54}"/>
              </a:ext>
            </a:extLst>
          </p:cNvPr>
          <p:cNvCxnSpPr>
            <a:stCxn id="22" idx="6"/>
            <a:endCxn id="35" idx="2"/>
          </p:cNvCxnSpPr>
          <p:nvPr/>
        </p:nvCxnSpPr>
        <p:spPr>
          <a:xfrm flipV="1">
            <a:off x="4617296" y="2590183"/>
            <a:ext cx="1033012" cy="18377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35073E1-8967-6D4D-DE50-8B7B6C9C09A5}"/>
              </a:ext>
            </a:extLst>
          </p:cNvPr>
          <p:cNvCxnSpPr>
            <a:cxnSpLocks/>
            <a:stCxn id="21" idx="6"/>
            <a:endCxn id="35" idx="2"/>
          </p:cNvCxnSpPr>
          <p:nvPr/>
        </p:nvCxnSpPr>
        <p:spPr>
          <a:xfrm flipV="1">
            <a:off x="4617295" y="2590183"/>
            <a:ext cx="1033013" cy="257613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5B08066D-CDBA-AB44-AEA0-240D6B753453}"/>
              </a:ext>
            </a:extLst>
          </p:cNvPr>
          <p:cNvCxnSpPr>
            <a:stCxn id="45" idx="2"/>
            <a:endCxn id="35" idx="4"/>
          </p:cNvCxnSpPr>
          <p:nvPr/>
        </p:nvCxnSpPr>
        <p:spPr>
          <a:xfrm rot="10800000" flipH="1">
            <a:off x="5755266" y="2947583"/>
            <a:ext cx="493140" cy="2088162"/>
          </a:xfrm>
          <a:prstGeom prst="bentConnector4">
            <a:avLst>
              <a:gd name="adj1" fmla="val -46356"/>
              <a:gd name="adj2" fmla="val 843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5F14C0A-BC2E-6575-C8DE-53E2B3FEBBD2}"/>
              </a:ext>
            </a:extLst>
          </p:cNvPr>
          <p:cNvCxnSpPr>
            <a:cxnSpLocks/>
            <a:stCxn id="36" idx="6"/>
            <a:endCxn id="43" idx="6"/>
          </p:cNvCxnSpPr>
          <p:nvPr/>
        </p:nvCxnSpPr>
        <p:spPr>
          <a:xfrm flipH="1">
            <a:off x="7772407" y="2590182"/>
            <a:ext cx="563592" cy="1093646"/>
          </a:xfrm>
          <a:prstGeom prst="bentConnector3">
            <a:avLst>
              <a:gd name="adj1" fmla="val -405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3152DD8-31A5-6B61-79E5-59A9958A330B}"/>
              </a:ext>
            </a:extLst>
          </p:cNvPr>
          <p:cNvCxnSpPr>
            <a:stCxn id="5" idx="4"/>
            <a:endCxn id="34" idx="0"/>
          </p:cNvCxnSpPr>
          <p:nvPr/>
        </p:nvCxnSpPr>
        <p:spPr>
          <a:xfrm rot="16200000" flipH="1">
            <a:off x="6741577" y="1089172"/>
            <a:ext cx="178116" cy="313536"/>
          </a:xfrm>
          <a:prstGeom prst="bentConnector3">
            <a:avLst>
              <a:gd name="adj1" fmla="val 306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5A8E825-109C-EA01-FF97-C440B456CC33}"/>
              </a:ext>
            </a:extLst>
          </p:cNvPr>
          <p:cNvCxnSpPr>
            <a:endCxn id="50" idx="1"/>
          </p:cNvCxnSpPr>
          <p:nvPr/>
        </p:nvCxnSpPr>
        <p:spPr>
          <a:xfrm>
            <a:off x="8222307" y="5644675"/>
            <a:ext cx="2399905" cy="2501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B1159A11-543D-B6DF-3A88-BBEA2DE5A2E6}"/>
              </a:ext>
            </a:extLst>
          </p:cNvPr>
          <p:cNvSpPr/>
          <p:nvPr/>
        </p:nvSpPr>
        <p:spPr>
          <a:xfrm>
            <a:off x="2454220" y="898472"/>
            <a:ext cx="2536170" cy="13950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Dataspace interface controller</a:t>
            </a:r>
            <a:endParaRPr lang="el-G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47D4558-D1AF-932A-75BA-C4298FE3D4CA}"/>
              </a:ext>
            </a:extLst>
          </p:cNvPr>
          <p:cNvSpPr txBox="1"/>
          <p:nvPr/>
        </p:nvSpPr>
        <p:spPr>
          <a:xfrm>
            <a:off x="-16018" y="32560"/>
            <a:ext cx="161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Dataspace</a:t>
            </a:r>
            <a:endParaRPr lang="el-GR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AAC8E82-AC1E-1D7A-5830-D54CD5469E4C}"/>
              </a:ext>
            </a:extLst>
          </p:cNvPr>
          <p:cNvSpPr/>
          <p:nvPr/>
        </p:nvSpPr>
        <p:spPr>
          <a:xfrm>
            <a:off x="136085" y="596499"/>
            <a:ext cx="1698708" cy="771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Consumer Connector</a:t>
            </a:r>
            <a:endParaRPr lang="el-GR" sz="1400" dirty="0"/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CC111F05-3F2B-D3B3-2BAD-FD86B1FE0FF3}"/>
              </a:ext>
            </a:extLst>
          </p:cNvPr>
          <p:cNvCxnSpPr>
            <a:stCxn id="95" idx="4"/>
            <a:endCxn id="92" idx="2"/>
          </p:cNvCxnSpPr>
          <p:nvPr/>
        </p:nvCxnSpPr>
        <p:spPr>
          <a:xfrm rot="16200000" flipH="1">
            <a:off x="1605702" y="747504"/>
            <a:ext cx="228254" cy="14687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Εικόνα 51">
            <a:hlinkClick r:id="rId11"/>
            <a:extLst>
              <a:ext uri="{FF2B5EF4-FFF2-40B4-BE49-F238E27FC236}">
                <a16:creationId xmlns:a16="http://schemas.microsoft.com/office/drawing/2014/main" id="{B881F9C6-7DD1-0F78-0196-F0D02FB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53" y="3063105"/>
            <a:ext cx="301320" cy="301320"/>
          </a:xfrm>
          <a:prstGeom prst="rect">
            <a:avLst/>
          </a:prstGeom>
        </p:spPr>
      </p:pic>
      <p:pic>
        <p:nvPicPr>
          <p:cNvPr id="108" name="Εικόνα 51">
            <a:hlinkClick r:id="rId11"/>
            <a:extLst>
              <a:ext uri="{FF2B5EF4-FFF2-40B4-BE49-F238E27FC236}">
                <a16:creationId xmlns:a16="http://schemas.microsoft.com/office/drawing/2014/main" id="{4BB652C2-C17F-302B-ACB9-97212337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45" y="1967321"/>
            <a:ext cx="301320" cy="301320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8140271-8B85-07CA-0B2C-B7B483CE7371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>
            <a:off x="6983091" y="3958484"/>
            <a:ext cx="10062" cy="16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8EA393D-993D-6AC2-8022-51A00C699AE0}"/>
              </a:ext>
            </a:extLst>
          </p:cNvPr>
          <p:cNvCxnSpPr>
            <a:stCxn id="44" idx="4"/>
            <a:endCxn id="45" idx="0"/>
          </p:cNvCxnSpPr>
          <p:nvPr/>
        </p:nvCxnSpPr>
        <p:spPr>
          <a:xfrm>
            <a:off x="6993153" y="4612810"/>
            <a:ext cx="0" cy="179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66EC85-1D9A-C7A0-C57D-16A36D9BE17B}"/>
              </a:ext>
            </a:extLst>
          </p:cNvPr>
          <p:cNvCxnSpPr>
            <a:stCxn id="45" idx="4"/>
            <a:endCxn id="47" idx="0"/>
          </p:cNvCxnSpPr>
          <p:nvPr/>
        </p:nvCxnSpPr>
        <p:spPr>
          <a:xfrm flipH="1">
            <a:off x="6993152" y="5279317"/>
            <a:ext cx="1" cy="121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7AD1A3-18A1-F903-C0F6-6C99BEB9B80D}"/>
              </a:ext>
            </a:extLst>
          </p:cNvPr>
          <p:cNvCxnSpPr>
            <a:cxnSpLocks/>
            <a:stCxn id="92" idx="4"/>
            <a:endCxn id="18" idx="0"/>
          </p:cNvCxnSpPr>
          <p:nvPr/>
        </p:nvCxnSpPr>
        <p:spPr>
          <a:xfrm>
            <a:off x="3722305" y="2293571"/>
            <a:ext cx="1" cy="614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4" descr="FIWARE · GitHub">
            <a:hlinkClick r:id="rId12"/>
            <a:extLst>
              <a:ext uri="{FF2B5EF4-FFF2-40B4-BE49-F238E27FC236}">
                <a16:creationId xmlns:a16="http://schemas.microsoft.com/office/drawing/2014/main" id="{B0A28055-1448-C729-D642-864C17486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1096" y="5504754"/>
            <a:ext cx="352727" cy="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0" descr="Advanced geospatial toolkit for Typescript | Turf.js">
            <a:hlinkClick r:id="rId14"/>
            <a:extLst>
              <a:ext uri="{FF2B5EF4-FFF2-40B4-BE49-F238E27FC236}">
                <a16:creationId xmlns:a16="http://schemas.microsoft.com/office/drawing/2014/main" id="{D0E1FC38-B1F8-AB8D-1118-9A1545EAA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82" y="4763800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3D031-1F38-4A7F-BD55-733798AE0800}"/>
              </a:ext>
            </a:extLst>
          </p:cNvPr>
          <p:cNvSpPr txBox="1"/>
          <p:nvPr/>
        </p:nvSpPr>
        <p:spPr>
          <a:xfrm>
            <a:off x="8335996" y="5378363"/>
            <a:ext cx="1580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/>
              <a:t>Driver notifications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BDA3-E197-452F-AC81-72BA508B7B0E}"/>
              </a:ext>
            </a:extLst>
          </p:cNvPr>
          <p:cNvSpPr txBox="1"/>
          <p:nvPr/>
        </p:nvSpPr>
        <p:spPr>
          <a:xfrm>
            <a:off x="-22575" y="6587710"/>
            <a:ext cx="375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16"/>
              </a:rPr>
              <a:t>https://github.com/ultrongr/IDS-Civil-Protection</a:t>
            </a:r>
            <a:r>
              <a:rPr lang="el-GR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4989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89CAD2E-1291-4A12-D2DE-33C9B8D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Demo app (overview)</a:t>
            </a:r>
            <a:endParaRPr lang="el-GR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56CE383-E2D2-299D-D342-160DD062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The main page of the app offers an overview of the current situation:</a:t>
            </a:r>
          </a:p>
          <a:p>
            <a:r>
              <a:rPr lang="en-US" sz="1700" dirty="0"/>
              <a:t>The map of the relevant area (city of Patras).</a:t>
            </a:r>
          </a:p>
          <a:p>
            <a:r>
              <a:rPr lang="en-US" sz="1700" dirty="0"/>
              <a:t>The location of people with disabilities on the map.</a:t>
            </a:r>
          </a:p>
          <a:p>
            <a:r>
              <a:rPr lang="en-US" sz="1700" dirty="0"/>
              <a:t>The fleet and the type of vehicles available for assisting in evacuating</a:t>
            </a:r>
          </a:p>
          <a:p>
            <a:r>
              <a:rPr lang="en-US" sz="1700" dirty="0"/>
              <a:t>The area of natural disasters and the evacuation zone around them</a:t>
            </a:r>
            <a:endParaRPr lang="el-GR" sz="17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84AA3A93-9245-C5AE-D4B2-3DFA9B61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9" r="3136" b="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101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646C7E-3C43-D87B-AA6E-5FE34768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Demo app (information)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0D7D407-AC20-2BC1-4B2D-531D037C3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Relevant information about each entity can be revealed by clicking over it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0ABB9BF2-FB1C-186C-2318-AE9BBC1E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3215090"/>
            <a:ext cx="3758184" cy="2409428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E66D7051-9AFB-7088-0FA9-D350A182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08" y="3462305"/>
            <a:ext cx="3758184" cy="1914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C659B-855C-B34B-C1FF-B968B5D4C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555" y="3208560"/>
            <a:ext cx="3198889" cy="24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FA476C-D175-63A8-59C5-E7FE0796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Demo app (Planning)</a:t>
            </a:r>
            <a:endParaRPr lang="el-GR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0356C5-5376-2003-15E9-6EECBD2D3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Depending on the size and impact of the natural disaster, the entire fleet may not be required for the evacuation of people in need.</a:t>
            </a:r>
          </a:p>
          <a:p>
            <a:pPr marL="0" indent="0">
              <a:buNone/>
            </a:pPr>
            <a:r>
              <a:rPr lang="en-US" sz="2200" dirty="0"/>
              <a:t>The operator can select which vehicles should be included in the evacuation procedure.</a:t>
            </a:r>
            <a:endParaRPr lang="el-GR" sz="22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08B35BAD-0D5F-1E32-8514-AC32E1B8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36549"/>
            <a:ext cx="6903720" cy="53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19D1028-382A-F1DE-2142-6271795A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Demo app (dispatching)</a:t>
            </a:r>
            <a:endParaRPr lang="el-GR" sz="480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B8D1EE1-FE34-2B9B-CECA-1A240516A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The dispatching process calculates the optimal routes (using google CFR API) for each selected vehicle, according to their capacity, to reach the people inside the evacuation zones</a:t>
            </a:r>
            <a:endParaRPr lang="el-GR" sz="2200" dirty="0"/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9716D18-E46A-0EC9-7CED-10052C1A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13" b="-3"/>
          <a:stretch>
            <a:fillRect/>
          </a:stretch>
        </p:blipFill>
        <p:spPr>
          <a:xfrm>
            <a:off x="1430744" y="2569464"/>
            <a:ext cx="3539312" cy="367893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8FE8F7-BFDE-A9F2-6D93-62E1EDDA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57" y="2569464"/>
            <a:ext cx="4156989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9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2F5F5F3-C5CA-5434-1E7A-6827D1E9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  <a:r>
              <a:rPr lang="en-US" sz="4800" dirty="0"/>
              <a:t> app (notifying)</a:t>
            </a:r>
            <a:endParaRPr lang="el-GR" sz="48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D9E6F9B-2263-66AD-7C2F-49409A24C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Each vehicle operator will receive an sms/email (based on their registered contact point) that provides critical info about their assigned route</a:t>
            </a:r>
            <a:endParaRPr lang="el-GR" sz="220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63C63631-128D-F62B-815B-C8DEC2A0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6" y="2843783"/>
            <a:ext cx="5278555" cy="2969187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A292A45-9E4E-6DD4-A40A-E9E7C4C8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66" y="2386584"/>
            <a:ext cx="5162450" cy="38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6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31E7D-9539-52F6-1690-3E4824D9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Technologies used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AA4E-7615-E8D5-CCA7-E8F5AC19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524935"/>
            <a:ext cx="6250940" cy="2743200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Platforms:</a:t>
            </a:r>
          </a:p>
          <a:p>
            <a:r>
              <a:rPr lang="en-US" sz="2000" dirty="0"/>
              <a:t>IDS Reference Testbed: The backbone of the Dataspace</a:t>
            </a:r>
          </a:p>
          <a:p>
            <a:r>
              <a:rPr lang="en-US" sz="2000" dirty="0"/>
              <a:t>Docker &amp; Docker Compose: Deployment of the Data Space</a:t>
            </a:r>
          </a:p>
          <a:p>
            <a:r>
              <a:rPr lang="en-US" sz="2000" dirty="0"/>
              <a:t>FIWARE Orion Context Broker (NGSI-V2): Real time fleet and context data management</a:t>
            </a:r>
          </a:p>
          <a:p>
            <a:r>
              <a:rPr lang="en-US" sz="2000" dirty="0"/>
              <a:t>Node.js: Backend runtime for APIs and demo App</a:t>
            </a:r>
          </a:p>
          <a:p>
            <a:r>
              <a:rPr lang="en-US" sz="2000" dirty="0"/>
              <a:t>Python: Fleet simulation</a:t>
            </a:r>
          </a:p>
          <a:p>
            <a:r>
              <a:rPr lang="en-US" sz="2000" dirty="0"/>
              <a:t>Postman, Git, </a:t>
            </a:r>
            <a:r>
              <a:rPr lang="en-US" sz="2000" dirty="0" err="1"/>
              <a:t>VSCode</a:t>
            </a:r>
            <a:r>
              <a:rPr lang="en-US" sz="2000" dirty="0"/>
              <a:t> for developing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487-6608-35CE-82EE-D28740A961DD}"/>
              </a:ext>
            </a:extLst>
          </p:cNvPr>
          <p:cNvSpPr txBox="1"/>
          <p:nvPr/>
        </p:nvSpPr>
        <p:spPr>
          <a:xfrm>
            <a:off x="4976029" y="3589866"/>
            <a:ext cx="6636845" cy="2662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Tools: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Leaflet.js: Interactive mapping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Turf.js: Geospatial calculations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Google Cloud Fleet Routing (CFR): Vehicle assignment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ORS: Route generation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Nodemailer</a:t>
            </a:r>
            <a:r>
              <a:rPr lang="en-US" dirty="0"/>
              <a:t>: Mail dispatching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AES-256-GCM: Encryption/Decryption of sensitive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OpenSSl</a:t>
            </a:r>
            <a:r>
              <a:rPr lang="en-US" dirty="0"/>
              <a:t>/CFSSL: Certificate handling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16D1672-195B-CAAE-0D06-5992C3D1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05" y="1304289"/>
            <a:ext cx="432251" cy="333243"/>
          </a:xfrm>
          <a:prstGeom prst="rect">
            <a:avLst/>
          </a:prstGeom>
        </p:spPr>
      </p:pic>
      <p:pic>
        <p:nvPicPr>
          <p:cNvPr id="7" name="Picture 4" descr="FIWARE · GitHub">
            <a:hlinkClick r:id="rId4"/>
            <a:extLst>
              <a:ext uri="{FF2B5EF4-FFF2-40B4-BE49-F238E27FC236}">
                <a16:creationId xmlns:a16="http://schemas.microsoft.com/office/drawing/2014/main" id="{FCA143C9-CD63-8036-66D3-23F0C407F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1027257" y="1762451"/>
            <a:ext cx="521446" cy="41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Εικόνα 51">
            <a:hlinkClick r:id="rId6"/>
            <a:extLst>
              <a:ext uri="{FF2B5EF4-FFF2-40B4-BE49-F238E27FC236}">
                <a16:creationId xmlns:a16="http://schemas.microsoft.com/office/drawing/2014/main" id="{5A1028C2-5AB7-EBE3-C549-DD2530329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858" y="2176147"/>
            <a:ext cx="375777" cy="375777"/>
          </a:xfrm>
          <a:prstGeom prst="rect">
            <a:avLst/>
          </a:prstGeom>
        </p:spPr>
      </p:pic>
      <p:pic>
        <p:nvPicPr>
          <p:cNvPr id="10" name="Εικόνα 62">
            <a:hlinkClick r:id="rId8"/>
            <a:extLst>
              <a:ext uri="{FF2B5EF4-FFF2-40B4-BE49-F238E27FC236}">
                <a16:creationId xmlns:a16="http://schemas.microsoft.com/office/drawing/2014/main" id="{04B2FA47-1B3F-B393-7AF6-5305DBFD6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2829" y="2577554"/>
            <a:ext cx="375777" cy="375777"/>
          </a:xfrm>
          <a:prstGeom prst="rect">
            <a:avLst/>
          </a:prstGeom>
        </p:spPr>
      </p:pic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963C1A65-2C95-CF7C-2F41-B408370E1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931" y="3224391"/>
            <a:ext cx="335284" cy="335284"/>
          </a:xfrm>
          <a:prstGeom prst="rect">
            <a:avLst/>
          </a:prstGeom>
        </p:spPr>
      </p:pic>
      <p:pic>
        <p:nvPicPr>
          <p:cNvPr id="16" name="Picture 15">
            <a:hlinkClick r:id="rId12"/>
            <a:extLst>
              <a:ext uri="{FF2B5EF4-FFF2-40B4-BE49-F238E27FC236}">
                <a16:creationId xmlns:a16="http://schemas.microsoft.com/office/drawing/2014/main" id="{B09766CB-4455-5E03-2255-124CFD19C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83" y="3210304"/>
            <a:ext cx="379562" cy="379562"/>
          </a:xfrm>
          <a:prstGeom prst="rect">
            <a:avLst/>
          </a:prstGeom>
        </p:spPr>
      </p:pic>
      <p:pic>
        <p:nvPicPr>
          <p:cNvPr id="18" name="Picture 17">
            <a:hlinkClick r:id="rId14"/>
            <a:extLst>
              <a:ext uri="{FF2B5EF4-FFF2-40B4-BE49-F238E27FC236}">
                <a16:creationId xmlns:a16="http://schemas.microsoft.com/office/drawing/2014/main" id="{FA141976-963E-81BB-6D57-710E22FFD3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1811" y="3216055"/>
            <a:ext cx="373811" cy="373811"/>
          </a:xfrm>
          <a:prstGeom prst="rect">
            <a:avLst/>
          </a:prstGeom>
        </p:spPr>
      </p:pic>
      <p:pic>
        <p:nvPicPr>
          <p:cNvPr id="1034" name="Picture 10" descr="Advanced geospatial toolkit for Typescript | Turf.js">
            <a:hlinkClick r:id="rId16"/>
            <a:extLst>
              <a:ext uri="{FF2B5EF4-FFF2-40B4-BE49-F238E27FC236}">
                <a16:creationId xmlns:a16="http://schemas.microsoft.com/office/drawing/2014/main" id="{56C5A814-9854-D94C-E726-18AB4F66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25" y="4183811"/>
            <a:ext cx="409149" cy="4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olorful logo of a cloud&#10;&#10;AI-generated content may be incorrect.">
            <a:hlinkClick r:id="rId18"/>
            <a:extLst>
              <a:ext uri="{FF2B5EF4-FFF2-40B4-BE49-F238E27FC236}">
                <a16:creationId xmlns:a16="http://schemas.microsoft.com/office/drawing/2014/main" id="{1DAEC004-EA7B-2841-B379-50ECA2F42C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518" y="4528319"/>
            <a:ext cx="372880" cy="348429"/>
          </a:xfrm>
          <a:prstGeom prst="rect">
            <a:avLst/>
          </a:prstGeom>
        </p:spPr>
      </p:pic>
      <p:pic>
        <p:nvPicPr>
          <p:cNvPr id="25" name="Picture 24" descr="A black background with a black square&#10;&#10;AI-generated content may be incorrect.">
            <a:hlinkClick r:id="rId20"/>
            <a:extLst>
              <a:ext uri="{FF2B5EF4-FFF2-40B4-BE49-F238E27FC236}">
                <a16:creationId xmlns:a16="http://schemas.microsoft.com/office/drawing/2014/main" id="{9E8E38A3-FE79-4332-0275-9FB6DD832C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39" y="4914691"/>
            <a:ext cx="974605" cy="262394"/>
          </a:xfrm>
          <a:prstGeom prst="rect">
            <a:avLst/>
          </a:prstGeom>
        </p:spPr>
      </p:pic>
      <p:pic>
        <p:nvPicPr>
          <p:cNvPr id="1036" name="Picture 12" descr="Nodemailer – Send e-mails with Node.JS">
            <a:hlinkClick r:id="rId22"/>
            <a:extLst>
              <a:ext uri="{FF2B5EF4-FFF2-40B4-BE49-F238E27FC236}">
                <a16:creationId xmlns:a16="http://schemas.microsoft.com/office/drawing/2014/main" id="{9F53EC4C-0EEB-6AD4-ABE6-639842EB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9" y="5177085"/>
            <a:ext cx="479613" cy="4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black and red text&#10;&#10;AI-generated content may be incorrect.">
            <a:hlinkClick r:id="rId24"/>
            <a:extLst>
              <a:ext uri="{FF2B5EF4-FFF2-40B4-BE49-F238E27FC236}">
                <a16:creationId xmlns:a16="http://schemas.microsoft.com/office/drawing/2014/main" id="{7FEA7776-9997-9931-4FA2-2A79D8806D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60" y="5924992"/>
            <a:ext cx="974606" cy="388016"/>
          </a:xfrm>
          <a:prstGeom prst="rect">
            <a:avLst/>
          </a:prstGeom>
        </p:spPr>
      </p:pic>
      <p:pic>
        <p:nvPicPr>
          <p:cNvPr id="29" name="Picture 28" descr="A logo with a black background&#10;&#10;AI-generated content may be incorrect.">
            <a:hlinkClick r:id="rId26"/>
            <a:extLst>
              <a:ext uri="{FF2B5EF4-FFF2-40B4-BE49-F238E27FC236}">
                <a16:creationId xmlns:a16="http://schemas.microsoft.com/office/drawing/2014/main" id="{82C36768-99C2-3B51-615C-2DDB1188DA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978" y="5863528"/>
            <a:ext cx="802643" cy="449480"/>
          </a:xfrm>
          <a:prstGeom prst="rect">
            <a:avLst/>
          </a:prstGeom>
        </p:spPr>
      </p:pic>
      <p:pic>
        <p:nvPicPr>
          <p:cNvPr id="31" name="Picture 30">
            <a:hlinkClick r:id="rId28"/>
            <a:extLst>
              <a:ext uri="{FF2B5EF4-FFF2-40B4-BE49-F238E27FC236}">
                <a16:creationId xmlns:a16="http://schemas.microsoft.com/office/drawing/2014/main" id="{871CF800-9C10-6492-518C-7721D7CDC6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59" y="3880440"/>
            <a:ext cx="802643" cy="300175"/>
          </a:xfrm>
          <a:prstGeom prst="rect">
            <a:avLst/>
          </a:prstGeom>
        </p:spPr>
      </p:pic>
      <p:pic>
        <p:nvPicPr>
          <p:cNvPr id="1038" name="Picture 14" descr="GitHub - International-Data-Spaces-Association/IDS-testbed">
            <a:hlinkClick r:id="rId30"/>
            <a:extLst>
              <a:ext uri="{FF2B5EF4-FFF2-40B4-BE49-F238E27FC236}">
                <a16:creationId xmlns:a16="http://schemas.microsoft.com/office/drawing/2014/main" id="{BC66F4E3-CC1A-8999-1CC9-14C7680B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405" y="808419"/>
            <a:ext cx="409150" cy="4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6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CC71-B2D4-E7FE-4870-B82CEC61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Ορθογώνιο: Στρογγύλεμα γωνιών 23">
            <a:extLst>
              <a:ext uri="{FF2B5EF4-FFF2-40B4-BE49-F238E27FC236}">
                <a16:creationId xmlns:a16="http://schemas.microsoft.com/office/drawing/2014/main" id="{D8C6999C-8043-5FAC-2298-79D7E6908457}"/>
              </a:ext>
            </a:extLst>
          </p:cNvPr>
          <p:cNvSpPr/>
          <p:nvPr/>
        </p:nvSpPr>
        <p:spPr>
          <a:xfrm>
            <a:off x="4108309" y="1771700"/>
            <a:ext cx="7892143" cy="4968734"/>
          </a:xfrm>
          <a:prstGeom prst="roundRect">
            <a:avLst/>
          </a:prstGeom>
          <a:solidFill>
            <a:srgbClr val="EAFF21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8" name="Ορθογώνιο: Στρογγύλεμα γωνιών 17">
            <a:extLst>
              <a:ext uri="{FF2B5EF4-FFF2-40B4-BE49-F238E27FC236}">
                <a16:creationId xmlns:a16="http://schemas.microsoft.com/office/drawing/2014/main" id="{C659D627-68E2-F907-F6D9-E6A57B4040BD}"/>
              </a:ext>
            </a:extLst>
          </p:cNvPr>
          <p:cNvSpPr/>
          <p:nvPr/>
        </p:nvSpPr>
        <p:spPr>
          <a:xfrm>
            <a:off x="87086" y="1771701"/>
            <a:ext cx="3840482" cy="5086300"/>
          </a:xfrm>
          <a:prstGeom prst="roundRect">
            <a:avLst/>
          </a:prstGeom>
          <a:solidFill>
            <a:srgbClr val="FF3B3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C9DE71-1FC2-BA09-4B22-6B3945BC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614" y="577658"/>
            <a:ext cx="6477000" cy="366714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importance of Dataspaces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FB5D70D-7496-B116-D3A0-0F7161BA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6" y="3550337"/>
            <a:ext cx="487722" cy="487722"/>
          </a:xfrm>
          <a:prstGeom prst="rect">
            <a:avLst/>
          </a:prstGeom>
        </p:spPr>
      </p:pic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A326F7C-68B2-3954-647D-B243A3C0E709}"/>
              </a:ext>
            </a:extLst>
          </p:cNvPr>
          <p:cNvSpPr/>
          <p:nvPr/>
        </p:nvSpPr>
        <p:spPr>
          <a:xfrm>
            <a:off x="747235" y="1831189"/>
            <a:ext cx="2516776" cy="113827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and businesses want access to data for cities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8F23312E-F493-09A4-65CD-A6BE11051EE1}"/>
              </a:ext>
            </a:extLst>
          </p:cNvPr>
          <p:cNvSpPr/>
          <p:nvPr/>
        </p:nvSpPr>
        <p:spPr>
          <a:xfrm>
            <a:off x="724262" y="3028953"/>
            <a:ext cx="2516776" cy="865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each city has its own digital infrastructure</a:t>
            </a:r>
            <a:endParaRPr lang="el-GR" dirty="0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2F40867B-8772-A656-058F-20AC45B56135}"/>
              </a:ext>
            </a:extLst>
          </p:cNvPr>
          <p:cNvSpPr/>
          <p:nvPr/>
        </p:nvSpPr>
        <p:spPr>
          <a:xfrm>
            <a:off x="724262" y="3957142"/>
            <a:ext cx="2516776" cy="865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They don’t know where and how to access it</a:t>
            </a:r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6F65F738-177E-B302-C1EA-C5733763A4E4}"/>
              </a:ext>
            </a:extLst>
          </p:cNvPr>
          <p:cNvSpPr/>
          <p:nvPr/>
        </p:nvSpPr>
        <p:spPr>
          <a:xfrm>
            <a:off x="747235" y="4901777"/>
            <a:ext cx="2516776" cy="865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They don’t know the reliability of datasets</a:t>
            </a:r>
            <a:endParaRPr lang="el-GR" dirty="0"/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BFA5A27-698D-3837-720B-B664CD9C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42" y="4390061"/>
            <a:ext cx="487722" cy="487722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60BEC0B4-0856-0323-7C92-5C316AF0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4" y="5023816"/>
            <a:ext cx="487722" cy="487722"/>
          </a:xfrm>
          <a:prstGeom prst="rect">
            <a:avLst/>
          </a:prstGeom>
        </p:spPr>
      </p:pic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9B595855-F82F-FAD9-38A2-7420D596B775}"/>
              </a:ext>
            </a:extLst>
          </p:cNvPr>
          <p:cNvSpPr/>
          <p:nvPr/>
        </p:nvSpPr>
        <p:spPr>
          <a:xfrm>
            <a:off x="5491422" y="1926901"/>
            <a:ext cx="5125915" cy="16177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digital ecosystem focused on providing access to pools of data and securing data exchanges for a transparent and safe environment</a:t>
            </a:r>
          </a:p>
        </p:txBody>
      </p:sp>
      <p:sp>
        <p:nvSpPr>
          <p:cNvPr id="33" name="Ορθογώνιο: Στρογγύλεμα γωνιών 32">
            <a:extLst>
              <a:ext uri="{FF2B5EF4-FFF2-40B4-BE49-F238E27FC236}">
                <a16:creationId xmlns:a16="http://schemas.microsoft.com/office/drawing/2014/main" id="{95E20634-E22D-82DE-33BF-7EBFE47DFA4B}"/>
              </a:ext>
            </a:extLst>
          </p:cNvPr>
          <p:cNvSpPr/>
          <p:nvPr/>
        </p:nvSpPr>
        <p:spPr>
          <a:xfrm>
            <a:off x="4383698" y="5189727"/>
            <a:ext cx="3450833" cy="1317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Decentralization: </a:t>
            </a:r>
            <a:r>
              <a:rPr lang="en-US" dirty="0"/>
              <a:t>The data comes from different participants across the network</a:t>
            </a:r>
            <a:endParaRPr lang="el-GR" dirty="0"/>
          </a:p>
        </p:txBody>
      </p:sp>
      <p:sp>
        <p:nvSpPr>
          <p:cNvPr id="34" name="Ορθογώνιο: Στρογγύλεμα γωνιών 33">
            <a:extLst>
              <a:ext uri="{FF2B5EF4-FFF2-40B4-BE49-F238E27FC236}">
                <a16:creationId xmlns:a16="http://schemas.microsoft.com/office/drawing/2014/main" id="{BBA91F03-1AA8-C70A-BB60-2F84D11784B0}"/>
              </a:ext>
            </a:extLst>
          </p:cNvPr>
          <p:cNvSpPr/>
          <p:nvPr/>
        </p:nvSpPr>
        <p:spPr>
          <a:xfrm>
            <a:off x="8109920" y="5189727"/>
            <a:ext cx="3631475" cy="1317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Trust and Security: </a:t>
            </a:r>
            <a:r>
              <a:rPr lang="en-US" dirty="0"/>
              <a:t>Certificate authorization ensures the safety inside the dataspace</a:t>
            </a:r>
            <a:endParaRPr lang="el-GR" dirty="0"/>
          </a:p>
        </p:txBody>
      </p:sp>
      <p:sp>
        <p:nvSpPr>
          <p:cNvPr id="35" name="Ορθογώνιο: Στρογγύλεμα γωνιών 34">
            <a:extLst>
              <a:ext uri="{FF2B5EF4-FFF2-40B4-BE49-F238E27FC236}">
                <a16:creationId xmlns:a16="http://schemas.microsoft.com/office/drawing/2014/main" id="{20659840-3645-9CEC-EFA4-C2A26CDFC95B}"/>
              </a:ext>
            </a:extLst>
          </p:cNvPr>
          <p:cNvSpPr/>
          <p:nvPr/>
        </p:nvSpPr>
        <p:spPr>
          <a:xfrm>
            <a:off x="8109920" y="3778121"/>
            <a:ext cx="3706563" cy="1317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Interoperability:</a:t>
            </a:r>
            <a:r>
              <a:rPr lang="en-US" dirty="0"/>
              <a:t> Standards allow different systems to communicate effectively</a:t>
            </a:r>
          </a:p>
        </p:txBody>
      </p:sp>
      <p:sp>
        <p:nvSpPr>
          <p:cNvPr id="36" name="Ορθογώνιο: Στρογγύλεμα γωνιών 35">
            <a:extLst>
              <a:ext uri="{FF2B5EF4-FFF2-40B4-BE49-F238E27FC236}">
                <a16:creationId xmlns:a16="http://schemas.microsoft.com/office/drawing/2014/main" id="{ED30E3C3-DF88-EBB4-726A-5D0BA593F8EB}"/>
              </a:ext>
            </a:extLst>
          </p:cNvPr>
          <p:cNvSpPr/>
          <p:nvPr/>
        </p:nvSpPr>
        <p:spPr>
          <a:xfrm>
            <a:off x="4203056" y="3794198"/>
            <a:ext cx="3631475" cy="1317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Sovereignty: </a:t>
            </a:r>
            <a:r>
              <a:rPr lang="en-US" dirty="0"/>
              <a:t>The participants retain control of the data they contribute</a:t>
            </a:r>
          </a:p>
        </p:txBody>
      </p:sp>
      <p:pic>
        <p:nvPicPr>
          <p:cNvPr id="6146" name="Picture 2" descr="Blockchain ">
            <a:extLst>
              <a:ext uri="{FF2B5EF4-FFF2-40B4-BE49-F238E27FC236}">
                <a16:creationId xmlns:a16="http://schemas.microsoft.com/office/drawing/2014/main" id="{1873E29B-69E5-2485-5461-9372C092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2" y="6089614"/>
            <a:ext cx="382260" cy="3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219D45FB-4CEE-3804-EA89-D8DD14CF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403" y="4534464"/>
            <a:ext cx="483199" cy="483199"/>
          </a:xfrm>
          <a:prstGeom prst="rect">
            <a:avLst/>
          </a:prstGeom>
        </p:spPr>
      </p:pic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4424718E-C8AA-9DD3-5E1E-547E13E0E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7930" y="4582843"/>
            <a:ext cx="440973" cy="440973"/>
          </a:xfrm>
          <a:prstGeom prst="rect">
            <a:avLst/>
          </a:prstGeom>
        </p:spPr>
      </p:pic>
      <p:pic>
        <p:nvPicPr>
          <p:cNvPr id="42" name="Εικόνα 41">
            <a:extLst>
              <a:ext uri="{FF2B5EF4-FFF2-40B4-BE49-F238E27FC236}">
                <a16:creationId xmlns:a16="http://schemas.microsoft.com/office/drawing/2014/main" id="{5BC4CC20-C3AC-3747-1C7C-B9CF1B90D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7929" y="6040478"/>
            <a:ext cx="440973" cy="4409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E3C838-016B-820E-E53F-FC7F79D0AABB}"/>
              </a:ext>
            </a:extLst>
          </p:cNvPr>
          <p:cNvSpPr txBox="1"/>
          <p:nvPr/>
        </p:nvSpPr>
        <p:spPr>
          <a:xfrm>
            <a:off x="1082646" y="1310035"/>
            <a:ext cx="1845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problem</a:t>
            </a:r>
            <a:endParaRPr lang="el-GR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37C07C-FD6D-4290-F419-9C9E15E8FF22}"/>
              </a:ext>
            </a:extLst>
          </p:cNvPr>
          <p:cNvSpPr txBox="1"/>
          <p:nvPr/>
        </p:nvSpPr>
        <p:spPr>
          <a:xfrm>
            <a:off x="6277927" y="1310035"/>
            <a:ext cx="36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solution: A Dataspace</a:t>
            </a:r>
            <a:endParaRPr lang="el-GR" sz="2400" dirty="0"/>
          </a:p>
        </p:txBody>
      </p:sp>
      <p:sp>
        <p:nvSpPr>
          <p:cNvPr id="45" name="Ορθογώνιο: Στρογγύλεμα γωνιών 44">
            <a:extLst>
              <a:ext uri="{FF2B5EF4-FFF2-40B4-BE49-F238E27FC236}">
                <a16:creationId xmlns:a16="http://schemas.microsoft.com/office/drawing/2014/main" id="{15EA8899-58AA-9DBF-B308-529C1653984A}"/>
              </a:ext>
            </a:extLst>
          </p:cNvPr>
          <p:cNvSpPr/>
          <p:nvPr/>
        </p:nvSpPr>
        <p:spPr>
          <a:xfrm>
            <a:off x="724262" y="5847424"/>
            <a:ext cx="2516776" cy="865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don’t want to just give up their data</a:t>
            </a:r>
            <a:endParaRPr lang="el-GR" dirty="0"/>
          </a:p>
        </p:txBody>
      </p:sp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A6C90538-7D0C-88D2-E97A-AEBDFA5F0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0659" y="6024821"/>
            <a:ext cx="440887" cy="440887"/>
          </a:xfrm>
          <a:prstGeom prst="rect">
            <a:avLst/>
          </a:prstGeom>
        </p:spPr>
      </p:pic>
      <p:sp>
        <p:nvSpPr>
          <p:cNvPr id="48" name="Σύννεφο 47">
            <a:extLst>
              <a:ext uri="{FF2B5EF4-FFF2-40B4-BE49-F238E27FC236}">
                <a16:creationId xmlns:a16="http://schemas.microsoft.com/office/drawing/2014/main" id="{ED955AFA-E4BE-CC22-2802-860D3DC177AF}"/>
              </a:ext>
            </a:extLst>
          </p:cNvPr>
          <p:cNvSpPr/>
          <p:nvPr/>
        </p:nvSpPr>
        <p:spPr>
          <a:xfrm>
            <a:off x="10300060" y="66975"/>
            <a:ext cx="1815738" cy="56782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9739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135C46-4ED5-4505-BFF1-F2E7FBB9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7D0-276A-4960-8FA5-6F5E0F8FF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GB" sz="1800" dirty="0">
                <a:solidFill>
                  <a:schemeClr val="tx2"/>
                </a:solidFill>
              </a:rPr>
              <a:t>Implementation repository </a:t>
            </a:r>
            <a:r>
              <a:rPr lang="en-GB" sz="1800" dirty="0">
                <a:solidFill>
                  <a:schemeClr val="tx2"/>
                </a:solidFill>
                <a:hlinkClick r:id="rId2"/>
              </a:rPr>
              <a:t>https://github.com/ultrongr/IDS-Civil-Protection/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r>
              <a:rPr lang="en-GB" sz="1800" dirty="0">
                <a:solidFill>
                  <a:schemeClr val="tx2"/>
                </a:solidFill>
              </a:rPr>
              <a:t>IDSA </a:t>
            </a:r>
            <a:r>
              <a:rPr lang="en-GB" sz="1800" dirty="0">
                <a:solidFill>
                  <a:schemeClr val="tx2"/>
                </a:solidFill>
                <a:hlinkClick r:id="rId3"/>
              </a:rPr>
              <a:t>https://internationaldataspaces.org/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r>
              <a:rPr lang="en-GB" sz="1800" dirty="0">
                <a:solidFill>
                  <a:schemeClr val="tx2"/>
                </a:solidFill>
              </a:rPr>
              <a:t>Germany’s Mobility Data Space </a:t>
            </a:r>
            <a:r>
              <a:rPr lang="af-ZA" sz="1800" dirty="0">
                <a:solidFill>
                  <a:schemeClr val="tx2"/>
                </a:solidFill>
                <a:hlinkClick r:id="rId4"/>
              </a:rPr>
              <a:t>https://mobility-dataspace.eu/</a:t>
            </a:r>
            <a:r>
              <a:rPr lang="af-ZA" sz="1800" dirty="0">
                <a:solidFill>
                  <a:schemeClr val="tx2"/>
                </a:solidFill>
              </a:rPr>
              <a:t> </a:t>
            </a:r>
            <a:endParaRPr lang="el-GR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</a:rPr>
              <a:t>Smart Connected Supplier Network </a:t>
            </a:r>
            <a:r>
              <a:rPr lang="en-GB" sz="1800" dirty="0">
                <a:solidFill>
                  <a:schemeClr val="tx2"/>
                </a:solidFill>
                <a:hlinkClick r:id="rId5"/>
              </a:rPr>
              <a:t>https://smart-connected.nl/en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r>
              <a:rPr lang="en-GB" sz="1800" dirty="0">
                <a:solidFill>
                  <a:schemeClr val="tx2"/>
                </a:solidFill>
              </a:rPr>
              <a:t>Health-X </a:t>
            </a:r>
            <a:r>
              <a:rPr lang="en-GB" sz="1800" dirty="0" err="1">
                <a:solidFill>
                  <a:schemeClr val="tx2"/>
                </a:solidFill>
              </a:rPr>
              <a:t>dataLOFT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1800" dirty="0">
                <a:solidFill>
                  <a:schemeClr val="tx2"/>
                </a:solidFill>
                <a:hlinkClick r:id="rId6"/>
              </a:rPr>
              <a:t>https://www.health-x.org/en/home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r>
              <a:rPr lang="en-GB" sz="1800" dirty="0">
                <a:solidFill>
                  <a:schemeClr val="tx2"/>
                </a:solidFill>
              </a:rPr>
              <a:t>Copernicus EFFIS </a:t>
            </a:r>
            <a:r>
              <a:rPr lang="en-GB" sz="1800" dirty="0">
                <a:solidFill>
                  <a:schemeClr val="tx2"/>
                </a:solidFill>
                <a:hlinkClick r:id="rId7"/>
              </a:rPr>
              <a:t>https://forest-fire.emergency.copernicus.eu/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r>
              <a:rPr lang="en-GB" sz="1800" dirty="0" err="1">
                <a:solidFill>
                  <a:schemeClr val="tx2"/>
                </a:solidFill>
              </a:rPr>
              <a:t>Esri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1800" dirty="0">
                <a:solidFill>
                  <a:schemeClr val="tx2"/>
                </a:solidFill>
                <a:hlinkClick r:id="rId8"/>
              </a:rPr>
              <a:t>https://mobility-dataspace.eu/use-cases/esri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 err="1">
                <a:solidFill>
                  <a:schemeClr val="tx2"/>
                </a:solidFill>
              </a:rPr>
              <a:t>PrioBike</a:t>
            </a:r>
            <a:r>
              <a:rPr lang="en-GB" sz="1800" dirty="0">
                <a:solidFill>
                  <a:schemeClr val="tx2"/>
                </a:solidFill>
              </a:rPr>
              <a:t>-HH </a:t>
            </a:r>
            <a:r>
              <a:rPr lang="en-GB" sz="1800" dirty="0">
                <a:solidFill>
                  <a:schemeClr val="tx2"/>
                </a:solidFill>
                <a:hlinkClick r:id="rId9"/>
              </a:rPr>
              <a:t>https://mobility-dataspace.eu/use-cases/priobike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 err="1">
                <a:solidFill>
                  <a:schemeClr val="tx2"/>
                </a:solidFill>
              </a:rPr>
              <a:t>Mobias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1800" dirty="0">
                <a:solidFill>
                  <a:schemeClr val="tx2"/>
                </a:solidFill>
                <a:hlinkClick r:id="rId10"/>
              </a:rPr>
              <a:t>https://mobility-dataspace.eu/use-cases/mobias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</a:p>
          <a:p>
            <a:endParaRPr lang="en-GB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6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C7926-A859-45FA-9BDD-8EB2029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pic>
        <p:nvPicPr>
          <p:cNvPr id="7" name="Graphic 6" descr="Comment">
            <a:extLst>
              <a:ext uri="{FF2B5EF4-FFF2-40B4-BE49-F238E27FC236}">
                <a16:creationId xmlns:a16="http://schemas.microsoft.com/office/drawing/2014/main" id="{184838E6-42BE-531F-ED8C-44D7B6CB1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8D38-2302-4E6F-B1A1-803E12886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3320142"/>
            <a:ext cx="5754896" cy="228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Any questions?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CF3F01-F5B0-0717-6E81-B924CF4F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89" y="243206"/>
            <a:ext cx="4177603" cy="1010848"/>
          </a:xfrm>
        </p:spPr>
        <p:txBody>
          <a:bodyPr>
            <a:normAutofit fontScale="90000"/>
          </a:bodyPr>
          <a:lstStyle/>
          <a:p>
            <a:r>
              <a:rPr lang="en-US" dirty="0"/>
              <a:t>Dataspace Projects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4E44813-424A-A470-CD2E-2A5F8CAC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89" y="2583198"/>
            <a:ext cx="3568003" cy="370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German initiative about mobility data sharing across Germany and the EU. Initiatives that build on this platform:</a:t>
            </a:r>
          </a:p>
          <a:p>
            <a:pPr>
              <a:buFontTx/>
              <a:buChar char="-"/>
            </a:pPr>
            <a:r>
              <a:rPr lang="en-US" dirty="0"/>
              <a:t>Esri: A digital twin project for smarter planning</a:t>
            </a:r>
          </a:p>
          <a:p>
            <a:pPr>
              <a:buFontTx/>
              <a:buChar char="-"/>
            </a:pPr>
            <a:r>
              <a:rPr lang="en-US" dirty="0" err="1"/>
              <a:t>PrioBike</a:t>
            </a:r>
            <a:r>
              <a:rPr lang="en-US" dirty="0"/>
              <a:t>-HH: A project enhancing cyclists’ safety in Hamburg</a:t>
            </a:r>
          </a:p>
          <a:p>
            <a:pPr>
              <a:buFontTx/>
              <a:buChar char="-"/>
            </a:pPr>
            <a:r>
              <a:rPr lang="en-US" dirty="0" err="1"/>
              <a:t>Mobias</a:t>
            </a:r>
            <a:r>
              <a:rPr lang="en-US" dirty="0"/>
              <a:t>: A project centered around predicting and preventing accidents using AI trained on the Dataspace’s data</a:t>
            </a:r>
            <a:endParaRPr lang="el-GR" dirty="0"/>
          </a:p>
        </p:txBody>
      </p:sp>
      <p:pic>
        <p:nvPicPr>
          <p:cNvPr id="5" name="Εικόνα 4" descr="Εικόνα που περιέχει κίτρινο, γραμματοσειρά, γραμμή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9AA62B6-FED8-7A11-2843-2B1F806C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9" y="1418493"/>
            <a:ext cx="2676899" cy="1000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9C6BF-6040-1FCA-5CBF-8AA207600659}"/>
              </a:ext>
            </a:extLst>
          </p:cNvPr>
          <p:cNvSpPr txBox="1"/>
          <p:nvPr/>
        </p:nvSpPr>
        <p:spPr>
          <a:xfrm>
            <a:off x="756060" y="6508507"/>
            <a:ext cx="2257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1200" dirty="0">
                <a:hlinkClick r:id="rId3"/>
              </a:rPr>
              <a:t>https://mobility-dataspace.eu/</a:t>
            </a:r>
            <a:r>
              <a:rPr lang="af-ZA" sz="1200" dirty="0"/>
              <a:t> </a:t>
            </a:r>
            <a:endParaRPr lang="el-GR" sz="1200" dirty="0"/>
          </a:p>
        </p:txBody>
      </p:sp>
      <p:sp>
        <p:nvSpPr>
          <p:cNvPr id="9" name="Σύννεφο 8">
            <a:extLst>
              <a:ext uri="{FF2B5EF4-FFF2-40B4-BE49-F238E27FC236}">
                <a16:creationId xmlns:a16="http://schemas.microsoft.com/office/drawing/2014/main" id="{72D2825E-3F61-C71C-CF24-10CB886E802B}"/>
              </a:ext>
            </a:extLst>
          </p:cNvPr>
          <p:cNvSpPr/>
          <p:nvPr/>
        </p:nvSpPr>
        <p:spPr>
          <a:xfrm>
            <a:off x="10300060" y="66975"/>
            <a:ext cx="1815738" cy="56782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</a:t>
            </a:r>
            <a:endParaRPr lang="el-GR" dirty="0"/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BB79E331-E25B-089B-E4F0-3C7C4EE0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2" y="5320159"/>
            <a:ext cx="427893" cy="427893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48C25BF-2673-7A53-BCDA-EC2D345A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88" y="3857225"/>
            <a:ext cx="578168" cy="578168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469820E7-049F-7464-6793-1978EE05B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79" y="3673097"/>
            <a:ext cx="392723" cy="392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67D97-299A-42A9-81F8-97F980008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292" y="4435393"/>
            <a:ext cx="2257413" cy="2281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A2878-C6FB-478A-A629-3E3ED43CE92A}"/>
              </a:ext>
            </a:extLst>
          </p:cNvPr>
          <p:cNvSpPr txBox="1"/>
          <p:nvPr/>
        </p:nvSpPr>
        <p:spPr>
          <a:xfrm>
            <a:off x="4883404" y="1114581"/>
            <a:ext cx="2847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Dutch Dataspace initiative that has spread across the manufacturing supply chains  in Europe.</a:t>
            </a:r>
          </a:p>
          <a:p>
            <a:endParaRPr lang="en-GB" dirty="0"/>
          </a:p>
          <a:p>
            <a:r>
              <a:rPr lang="en-GB" dirty="0"/>
              <a:t>Standardizing and automating the interactions between over 400 participants in the network, it has redefined the standards for manufacturer-supplier communication.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EA3BC-BAF0-489B-A2A3-E7902B642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498" y="0"/>
            <a:ext cx="1991003" cy="1114581"/>
          </a:xfrm>
          <a:prstGeom prst="rect">
            <a:avLst/>
          </a:prstGeom>
        </p:spPr>
      </p:pic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E783D3ED-1BE7-4A7D-8E9E-30DD02B4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97" y="1114581"/>
            <a:ext cx="3150925" cy="11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2B4E5-F03D-4B94-8673-822306F46767}"/>
              </a:ext>
            </a:extLst>
          </p:cNvPr>
          <p:cNvSpPr txBox="1"/>
          <p:nvPr/>
        </p:nvSpPr>
        <p:spPr>
          <a:xfrm>
            <a:off x="8886825" y="2634659"/>
            <a:ext cx="2476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project focused on providing a secure platform to unify primary and secondary health records of patients.</a:t>
            </a:r>
          </a:p>
          <a:p>
            <a:endParaRPr lang="en-GB" dirty="0"/>
          </a:p>
          <a:p>
            <a:r>
              <a:rPr lang="en-GB" dirty="0"/>
              <a:t>Funded by the German Ministry of Economic Affairs and Energy.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27C30-C33F-42BF-9370-8CC670168C7F}"/>
              </a:ext>
            </a:extLst>
          </p:cNvPr>
          <p:cNvSpPr txBox="1"/>
          <p:nvPr/>
        </p:nvSpPr>
        <p:spPr>
          <a:xfrm>
            <a:off x="5052560" y="6625986"/>
            <a:ext cx="2128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10"/>
              </a:rPr>
              <a:t>https://smart-connected.nl/en</a:t>
            </a:r>
            <a:r>
              <a:rPr lang="en-GB" sz="12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73B84-517D-41DA-A1C9-6EED76F49774}"/>
              </a:ext>
            </a:extLst>
          </p:cNvPr>
          <p:cNvSpPr txBox="1"/>
          <p:nvPr/>
        </p:nvSpPr>
        <p:spPr>
          <a:xfrm>
            <a:off x="9060479" y="6487486"/>
            <a:ext cx="2456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11"/>
              </a:rPr>
              <a:t>https://www.health-x.org/en/home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43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E4A58-2889-45E3-9077-167B705B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/>
              <a:t>International Data Spaces Association (IDSA)</a:t>
            </a:r>
          </a:p>
        </p:txBody>
      </p:sp>
      <p:pic>
        <p:nvPicPr>
          <p:cNvPr id="1026" name="Picture 2" descr="International Data Spaces Association · GitHub">
            <a:extLst>
              <a:ext uri="{FF2B5EF4-FFF2-40B4-BE49-F238E27FC236}">
                <a16:creationId xmlns:a16="http://schemas.microsoft.com/office/drawing/2014/main" id="{1E6CC1F1-03B5-4023-B085-DE3FC9EF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130" y="1275070"/>
            <a:ext cx="3876165" cy="38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35BEF-AA21-4491-9C24-FEB82909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/>
              <a:t>The development of Data Space platforms like the ones previously mentioned would not be possible without a standard-defining body.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This need created the IDSA: funded by the European Union, it is tasked with providing standards and support for Data Space platforms.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Most notably, it has created the IDSA Reference architecture model, defining the main participants in a Data Space, as well as the IDS Reference Testbed for Data Space deployments.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Σύννεφο 47">
            <a:extLst>
              <a:ext uri="{FF2B5EF4-FFF2-40B4-BE49-F238E27FC236}">
                <a16:creationId xmlns:a16="http://schemas.microsoft.com/office/drawing/2014/main" id="{26EC9AC1-220B-4E31-B135-44F65570D358}"/>
              </a:ext>
            </a:extLst>
          </p:cNvPr>
          <p:cNvSpPr/>
          <p:nvPr/>
        </p:nvSpPr>
        <p:spPr>
          <a:xfrm>
            <a:off x="10300060" y="66975"/>
            <a:ext cx="1815738" cy="56782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6437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>
            <a:extLst>
              <a:ext uri="{FF2B5EF4-FFF2-40B4-BE49-F238E27FC236}">
                <a16:creationId xmlns:a16="http://schemas.microsoft.com/office/drawing/2014/main" id="{D9C04A33-F51B-5C7B-8D16-5C765DD6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2" y="88959"/>
            <a:ext cx="10807336" cy="6680081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A810FA9C-AA24-6D1F-DB17-30E1968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230" y="1595073"/>
            <a:ext cx="603003" cy="603003"/>
          </a:xfrm>
          <a:prstGeom prst="rect">
            <a:avLst/>
          </a:prstGeom>
        </p:spPr>
      </p:pic>
      <p:sp>
        <p:nvSpPr>
          <p:cNvPr id="30" name="Ορθογώνιο: Στρογγύλεμα γωνιών 29">
            <a:extLst>
              <a:ext uri="{FF2B5EF4-FFF2-40B4-BE49-F238E27FC236}">
                <a16:creationId xmlns:a16="http://schemas.microsoft.com/office/drawing/2014/main" id="{405225DA-BB15-FB0E-DDA8-C1B057ED1118}"/>
              </a:ext>
            </a:extLst>
          </p:cNvPr>
          <p:cNvSpPr/>
          <p:nvPr/>
        </p:nvSpPr>
        <p:spPr>
          <a:xfrm>
            <a:off x="93785" y="88959"/>
            <a:ext cx="2426676" cy="71223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IDS Reference Architecture Model</a:t>
            </a:r>
            <a:endParaRPr lang="el-GR" sz="2000" dirty="0"/>
          </a:p>
        </p:txBody>
      </p:sp>
      <p:pic>
        <p:nvPicPr>
          <p:cNvPr id="32" name="Εικόνα 31">
            <a:extLst>
              <a:ext uri="{FF2B5EF4-FFF2-40B4-BE49-F238E27FC236}">
                <a16:creationId xmlns:a16="http://schemas.microsoft.com/office/drawing/2014/main" id="{7A2481D1-2A15-91E9-CF6C-C2A5C7EE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33" y="1101297"/>
            <a:ext cx="603003" cy="603003"/>
          </a:xfrm>
          <a:prstGeom prst="rect">
            <a:avLst/>
          </a:prstGeom>
        </p:spPr>
      </p:pic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BA26B176-3779-E495-6D84-2BF8FCD1B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73" y="1101297"/>
            <a:ext cx="603003" cy="603003"/>
          </a:xfrm>
          <a:prstGeom prst="rect">
            <a:avLst/>
          </a:prstGeom>
        </p:spPr>
      </p:pic>
      <p:pic>
        <p:nvPicPr>
          <p:cNvPr id="36" name="Εικόνα 35">
            <a:extLst>
              <a:ext uri="{FF2B5EF4-FFF2-40B4-BE49-F238E27FC236}">
                <a16:creationId xmlns:a16="http://schemas.microsoft.com/office/drawing/2014/main" id="{8B69A1D5-D468-81F8-C67C-01C3D131D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966" y="1595073"/>
            <a:ext cx="603003" cy="603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556CEB2-BD4E-7913-4B07-7043E3FC9E2A}"/>
              </a:ext>
            </a:extLst>
          </p:cNvPr>
          <p:cNvSpPr txBox="1"/>
          <p:nvPr/>
        </p:nvSpPr>
        <p:spPr>
          <a:xfrm>
            <a:off x="817216" y="6418217"/>
            <a:ext cx="638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1200" dirty="0">
                <a:hlinkClick r:id="rId7"/>
              </a:rPr>
              <a:t>https://datos.gob.es/en/blog/ids-ram-reference-architecture-model-and-its-role-data-spaces</a:t>
            </a:r>
            <a:r>
              <a:rPr lang="af-ZA" sz="1200" dirty="0"/>
              <a:t> </a:t>
            </a:r>
            <a:endParaRPr lang="el-GR" sz="1200" dirty="0"/>
          </a:p>
        </p:txBody>
      </p:sp>
      <p:sp>
        <p:nvSpPr>
          <p:cNvPr id="38" name="Σύννεφο 37">
            <a:extLst>
              <a:ext uri="{FF2B5EF4-FFF2-40B4-BE49-F238E27FC236}">
                <a16:creationId xmlns:a16="http://schemas.microsoft.com/office/drawing/2014/main" id="{ACDC6EE3-95FB-DD1E-2206-017DE52E3B4B}"/>
              </a:ext>
            </a:extLst>
          </p:cNvPr>
          <p:cNvSpPr/>
          <p:nvPr/>
        </p:nvSpPr>
        <p:spPr>
          <a:xfrm>
            <a:off x="10717823" y="0"/>
            <a:ext cx="1474177" cy="5187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Literature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54009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2B9122-15F7-8358-4AF6-D93C313F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977" y="71523"/>
            <a:ext cx="8607972" cy="1325563"/>
          </a:xfrm>
        </p:spPr>
        <p:txBody>
          <a:bodyPr>
            <a:normAutofit/>
          </a:bodyPr>
          <a:lstStyle/>
          <a:p>
            <a:r>
              <a:rPr lang="en-GB" dirty="0"/>
              <a:t>Our </a:t>
            </a:r>
            <a:r>
              <a:rPr lang="en-US" dirty="0"/>
              <a:t>mission: Evacuation planning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EA42662F-5019-DEE4-D598-0409E4CB1E87}"/>
              </a:ext>
            </a:extLst>
          </p:cNvPr>
          <p:cNvSpPr/>
          <p:nvPr/>
        </p:nvSpPr>
        <p:spPr>
          <a:xfrm>
            <a:off x="3911551" y="1926882"/>
            <a:ext cx="3108960" cy="146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a Dataspace providing relevant data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616B1CB7-2391-7EFB-1353-EB475E043F86}"/>
              </a:ext>
            </a:extLst>
          </p:cNvPr>
          <p:cNvSpPr/>
          <p:nvPr/>
        </p:nvSpPr>
        <p:spPr>
          <a:xfrm>
            <a:off x="121921" y="1841280"/>
            <a:ext cx="3108960" cy="16320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demo app for </a:t>
            </a:r>
            <a:r>
              <a:rPr lang="en-US" b="1" dirty="0"/>
              <a:t>evacuating</a:t>
            </a:r>
            <a:r>
              <a:rPr lang="en-US" dirty="0"/>
              <a:t> people with </a:t>
            </a:r>
            <a:r>
              <a:rPr lang="en-US" b="1" dirty="0"/>
              <a:t>disabilities</a:t>
            </a:r>
            <a:r>
              <a:rPr lang="en-US" dirty="0"/>
              <a:t> during natural disasters</a:t>
            </a:r>
            <a:endParaRPr lang="el-GR" dirty="0"/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F2742F4F-BE32-9CBE-7C7F-723540BCE8FB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230881" y="2657314"/>
            <a:ext cx="680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EEFE3C-9957-076C-727E-0CC05D0719B1}"/>
              </a:ext>
            </a:extLst>
          </p:cNvPr>
          <p:cNvSpPr txBox="1"/>
          <p:nvPr/>
        </p:nvSpPr>
        <p:spPr>
          <a:xfrm>
            <a:off x="3193869" y="2287135"/>
            <a:ext cx="75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How?</a:t>
            </a:r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Ορθογώνιο: Στρογγύλεμα γωνιών 17">
            <a:extLst>
              <a:ext uri="{FF2B5EF4-FFF2-40B4-BE49-F238E27FC236}">
                <a16:creationId xmlns:a16="http://schemas.microsoft.com/office/drawing/2014/main" id="{00997521-E64E-D513-85C0-64D536309096}"/>
              </a:ext>
            </a:extLst>
          </p:cNvPr>
          <p:cNvSpPr/>
          <p:nvPr/>
        </p:nvSpPr>
        <p:spPr>
          <a:xfrm>
            <a:off x="8353623" y="1840433"/>
            <a:ext cx="3814353" cy="16320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50" dirty="0"/>
              <a:t>Several aspects of a dataspace are ideal for this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50" dirty="0"/>
              <a:t>Trust and Security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50" dirty="0"/>
              <a:t>Interoperability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50" dirty="0"/>
              <a:t>Data Sovereignty	</a:t>
            </a:r>
            <a:endParaRPr lang="el-GR" sz="1750" dirty="0"/>
          </a:p>
        </p:txBody>
      </p:sp>
      <p:cxnSp>
        <p:nvCxnSpPr>
          <p:cNvPr id="21" name="Ευθύγραμμο βέλος σύνδεσης 20">
            <a:extLst>
              <a:ext uri="{FF2B5EF4-FFF2-40B4-BE49-F238E27FC236}">
                <a16:creationId xmlns:a16="http://schemas.microsoft.com/office/drawing/2014/main" id="{9E4FCE4D-ED4F-14B8-66F9-5DABBDB5A293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7020511" y="2656467"/>
            <a:ext cx="133311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FC2F2F-6889-0591-AC36-9B59E25C923A}"/>
              </a:ext>
            </a:extLst>
          </p:cNvPr>
          <p:cNvSpPr txBox="1"/>
          <p:nvPr/>
        </p:nvSpPr>
        <p:spPr>
          <a:xfrm>
            <a:off x="6983499" y="2344290"/>
            <a:ext cx="137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 a dataspace?</a:t>
            </a:r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Ορθογώνιο: Στρογγύλεμα γωνιών 22">
            <a:extLst>
              <a:ext uri="{FF2B5EF4-FFF2-40B4-BE49-F238E27FC236}">
                <a16:creationId xmlns:a16="http://schemas.microsoft.com/office/drawing/2014/main" id="{3F3957AD-088A-847A-59AF-8F13B7D4F19F}"/>
              </a:ext>
            </a:extLst>
          </p:cNvPr>
          <p:cNvSpPr/>
          <p:nvPr/>
        </p:nvSpPr>
        <p:spPr>
          <a:xfrm>
            <a:off x="1418381" y="4536651"/>
            <a:ext cx="3323923" cy="1647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Essential information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Vehicle fleet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 with disabilities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Natural disasters</a:t>
            </a:r>
            <a:endParaRPr lang="el-GR" dirty="0"/>
          </a:p>
        </p:txBody>
      </p:sp>
      <p:cxnSp>
        <p:nvCxnSpPr>
          <p:cNvPr id="38" name="Γραμμή σύνδεσης: Γωνιώδης 37">
            <a:extLst>
              <a:ext uri="{FF2B5EF4-FFF2-40B4-BE49-F238E27FC236}">
                <a16:creationId xmlns:a16="http://schemas.microsoft.com/office/drawing/2014/main" id="{169FD3D2-92F2-B36A-8588-5C547799497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rot="5400000">
            <a:off x="3698734" y="2769354"/>
            <a:ext cx="1148906" cy="23856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416334-80A0-5256-07E1-932A49DF6F10}"/>
              </a:ext>
            </a:extLst>
          </p:cNvPr>
          <p:cNvSpPr txBox="1"/>
          <p:nvPr/>
        </p:nvSpPr>
        <p:spPr>
          <a:xfrm>
            <a:off x="2109224" y="3675194"/>
            <a:ext cx="345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kind of data will be shared?</a:t>
            </a:r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Ορθογώνιο: Στρογγύλεμα γωνιών 39">
            <a:extLst>
              <a:ext uri="{FF2B5EF4-FFF2-40B4-BE49-F238E27FC236}">
                <a16:creationId xmlns:a16="http://schemas.microsoft.com/office/drawing/2014/main" id="{6D2A5ACE-2E99-61CA-6290-A3B4B495B5A7}"/>
              </a:ext>
            </a:extLst>
          </p:cNvPr>
          <p:cNvSpPr/>
          <p:nvPr/>
        </p:nvSpPr>
        <p:spPr>
          <a:xfrm>
            <a:off x="8353623" y="4400751"/>
            <a:ext cx="3724077" cy="1919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 and agencies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Ministry of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Clubs and individual People with disabilities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Civil protection (vehicles)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Agencies providing natural disaster info</a:t>
            </a:r>
            <a:endParaRPr lang="el-GR" dirty="0"/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DA131E1D-0911-F8D6-379E-FC184536D907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4742304" y="5360518"/>
            <a:ext cx="3611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73BFC11-26D8-A2E3-294A-4501C603DA15}"/>
              </a:ext>
            </a:extLst>
          </p:cNvPr>
          <p:cNvSpPr txBox="1"/>
          <p:nvPr/>
        </p:nvSpPr>
        <p:spPr>
          <a:xfrm>
            <a:off x="4941526" y="4991186"/>
            <a:ext cx="332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Where will the data come from?</a:t>
            </a:r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9219AC-FC12-4DF5-BD90-E6C6CF0F3A59}"/>
              </a:ext>
            </a:extLst>
          </p:cNvPr>
          <p:cNvSpPr txBox="1"/>
          <p:nvPr/>
        </p:nvSpPr>
        <p:spPr>
          <a:xfrm>
            <a:off x="997369" y="1426182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Goal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337640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1A09-EFC3-6803-8453-9D944B95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596E737-10F0-470E-A4A2-CCC8643CA3F1}"/>
              </a:ext>
            </a:extLst>
          </p:cNvPr>
          <p:cNvSpPr/>
          <p:nvPr/>
        </p:nvSpPr>
        <p:spPr>
          <a:xfrm>
            <a:off x="2057400" y="1654911"/>
            <a:ext cx="7824830" cy="5186632"/>
          </a:xfrm>
          <a:prstGeom prst="roundRect">
            <a:avLst/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: Folded Corner 145">
            <a:extLst>
              <a:ext uri="{FF2B5EF4-FFF2-40B4-BE49-F238E27FC236}">
                <a16:creationId xmlns:a16="http://schemas.microsoft.com/office/drawing/2014/main" id="{92C01A7A-1017-4B5F-81A0-B611D68A8349}"/>
              </a:ext>
            </a:extLst>
          </p:cNvPr>
          <p:cNvSpPr/>
          <p:nvPr/>
        </p:nvSpPr>
        <p:spPr>
          <a:xfrm>
            <a:off x="17917" y="4840322"/>
            <a:ext cx="2027906" cy="1762129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A contract contains Rules. Rules are usage policies such as “data can only be used for research” in machine readable form.</a:t>
            </a:r>
          </a:p>
        </p:txBody>
      </p:sp>
      <p:sp>
        <p:nvSpPr>
          <p:cNvPr id="145" name="Rectangle: Folded Corner 144">
            <a:extLst>
              <a:ext uri="{FF2B5EF4-FFF2-40B4-BE49-F238E27FC236}">
                <a16:creationId xmlns:a16="http://schemas.microsoft.com/office/drawing/2014/main" id="{576EFB82-6F9A-4223-B92B-8116D2D8A302}"/>
              </a:ext>
            </a:extLst>
          </p:cNvPr>
          <p:cNvSpPr/>
          <p:nvPr/>
        </p:nvSpPr>
        <p:spPr>
          <a:xfrm>
            <a:off x="42742" y="3979310"/>
            <a:ext cx="2027906" cy="1762129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Offers contain: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Metadata (title, keywords, data category)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Definition of the endpoint (e.g., API, data file)</a:t>
            </a:r>
          </a:p>
        </p:txBody>
      </p:sp>
      <p:sp>
        <p:nvSpPr>
          <p:cNvPr id="144" name="Rectangle: Folded Corner 143">
            <a:extLst>
              <a:ext uri="{FF2B5EF4-FFF2-40B4-BE49-F238E27FC236}">
                <a16:creationId xmlns:a16="http://schemas.microsoft.com/office/drawing/2014/main" id="{90A72EEC-1387-4572-B668-159CCFC94B10}"/>
              </a:ext>
            </a:extLst>
          </p:cNvPr>
          <p:cNvSpPr/>
          <p:nvPr/>
        </p:nvSpPr>
        <p:spPr>
          <a:xfrm>
            <a:off x="48998" y="3404716"/>
            <a:ext cx="2027906" cy="132994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Catalogs are collections of offers: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Name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Description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Publisher</a:t>
            </a:r>
          </a:p>
        </p:txBody>
      </p:sp>
      <p:sp>
        <p:nvSpPr>
          <p:cNvPr id="1036" name="Rectangle: Folded Corner 1035">
            <a:extLst>
              <a:ext uri="{FF2B5EF4-FFF2-40B4-BE49-F238E27FC236}">
                <a16:creationId xmlns:a16="http://schemas.microsoft.com/office/drawing/2014/main" id="{F0255993-EA14-47B2-8BD9-614B77D659C4}"/>
              </a:ext>
            </a:extLst>
          </p:cNvPr>
          <p:cNvSpPr/>
          <p:nvPr/>
        </p:nvSpPr>
        <p:spPr>
          <a:xfrm>
            <a:off x="53893" y="2918286"/>
            <a:ext cx="2027906" cy="132994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1400" dirty="0"/>
              <a:t>Run the Connector software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Provide Certificates</a:t>
            </a:r>
            <a:endParaRPr lang="el-GR" sz="1400" dirty="0"/>
          </a:p>
          <a:p>
            <a:pPr marL="285750" indent="-285750">
              <a:buFontTx/>
              <a:buChar char="-"/>
            </a:pPr>
            <a:r>
              <a:rPr lang="en-GB" sz="1400" dirty="0"/>
              <a:t>Construct self Description</a:t>
            </a: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D779080E-AB0F-B584-21E1-646BAC98D521}"/>
              </a:ext>
            </a:extLst>
          </p:cNvPr>
          <p:cNvSpPr/>
          <p:nvPr/>
        </p:nvSpPr>
        <p:spPr>
          <a:xfrm>
            <a:off x="10311549" y="5473998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BA50C030-3B01-8916-EF1B-DF8445518ED1}"/>
              </a:ext>
            </a:extLst>
          </p:cNvPr>
          <p:cNvSpPr/>
          <p:nvPr/>
        </p:nvSpPr>
        <p:spPr>
          <a:xfrm>
            <a:off x="80030" y="1419714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60B80EBD-58A0-F48E-A2B2-6593897F3B5B}"/>
              </a:ext>
            </a:extLst>
          </p:cNvPr>
          <p:cNvSpPr/>
          <p:nvPr/>
        </p:nvSpPr>
        <p:spPr>
          <a:xfrm>
            <a:off x="9733162" y="1168580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A78CB97-F68F-7C64-EB2F-736B743C8CDF}"/>
              </a:ext>
            </a:extLst>
          </p:cNvPr>
          <p:cNvSpPr/>
          <p:nvPr/>
        </p:nvSpPr>
        <p:spPr>
          <a:xfrm>
            <a:off x="10772780" y="2377473"/>
            <a:ext cx="1336766" cy="8977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</a:t>
            </a:r>
          </a:p>
          <a:p>
            <a:pPr algn="ctr"/>
            <a:r>
              <a:rPr lang="en-US" dirty="0"/>
              <a:t>Generator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07491CD5-59B6-585F-2C37-E2D4ED69171A}"/>
              </a:ext>
            </a:extLst>
          </p:cNvPr>
          <p:cNvSpPr/>
          <p:nvPr/>
        </p:nvSpPr>
        <p:spPr>
          <a:xfrm>
            <a:off x="10430425" y="3623039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C8DB9-5273-04BC-94C6-2655203A8468}"/>
              </a:ext>
            </a:extLst>
          </p:cNvPr>
          <p:cNvSpPr txBox="1"/>
          <p:nvPr/>
        </p:nvSpPr>
        <p:spPr>
          <a:xfrm>
            <a:off x="7941412" y="1623730"/>
            <a:ext cx="150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Dataspace </a:t>
            </a:r>
          </a:p>
          <a:p>
            <a:r>
              <a:rPr lang="en-US" sz="2400" dirty="0"/>
              <a:t>Ecosystem</a:t>
            </a:r>
            <a:endParaRPr lang="el-GR" sz="2400" dirty="0"/>
          </a:p>
        </p:txBody>
      </p:sp>
      <p:sp>
        <p:nvSpPr>
          <p:cNvPr id="15" name="Ορθογώνιο: Ψαλίδισμα διαγώνιων γωνιών 14">
            <a:extLst>
              <a:ext uri="{FF2B5EF4-FFF2-40B4-BE49-F238E27FC236}">
                <a16:creationId xmlns:a16="http://schemas.microsoft.com/office/drawing/2014/main" id="{E0D4D6B7-C8CF-5A08-7849-D278A2A6AFA4}"/>
              </a:ext>
            </a:extLst>
          </p:cNvPr>
          <p:cNvSpPr/>
          <p:nvPr/>
        </p:nvSpPr>
        <p:spPr>
          <a:xfrm>
            <a:off x="7332364" y="5618767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</a:t>
            </a:r>
            <a:r>
              <a:rPr lang="en-US" dirty="0" err="1"/>
              <a:t>Mhtroo</a:t>
            </a:r>
            <a:endParaRPr lang="el-GR" dirty="0"/>
          </a:p>
        </p:txBody>
      </p:sp>
      <p:sp>
        <p:nvSpPr>
          <p:cNvPr id="17" name="Ορθογώνιο: Ψαλίδισμα διαγώνιων γωνιών 16">
            <a:extLst>
              <a:ext uri="{FF2B5EF4-FFF2-40B4-BE49-F238E27FC236}">
                <a16:creationId xmlns:a16="http://schemas.microsoft.com/office/drawing/2014/main" id="{C7085F44-3418-0080-7B18-4AB8A5DA1C37}"/>
              </a:ext>
            </a:extLst>
          </p:cNvPr>
          <p:cNvSpPr/>
          <p:nvPr/>
        </p:nvSpPr>
        <p:spPr>
          <a:xfrm>
            <a:off x="7110417" y="2532017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Natural Disasters</a:t>
            </a:r>
            <a:endParaRPr lang="el-GR" dirty="0"/>
          </a:p>
        </p:txBody>
      </p:sp>
      <p:sp>
        <p:nvSpPr>
          <p:cNvPr id="18" name="Ορθογώνιο: Ψαλίδισμα διαγώνιων γωνιών 17">
            <a:extLst>
              <a:ext uri="{FF2B5EF4-FFF2-40B4-BE49-F238E27FC236}">
                <a16:creationId xmlns:a16="http://schemas.microsoft.com/office/drawing/2014/main" id="{BF9B27B3-333C-41F9-A965-7422261F00CC}"/>
              </a:ext>
            </a:extLst>
          </p:cNvPr>
          <p:cNvSpPr/>
          <p:nvPr/>
        </p:nvSpPr>
        <p:spPr>
          <a:xfrm>
            <a:off x="8067273" y="3950825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</a:p>
          <a:p>
            <a:pPr algn="ctr"/>
            <a:r>
              <a:rPr lang="en-US" dirty="0"/>
              <a:t>Civil Service</a:t>
            </a:r>
            <a:endParaRPr lang="el-GR" dirty="0"/>
          </a:p>
        </p:txBody>
      </p:sp>
      <p:cxnSp>
        <p:nvCxnSpPr>
          <p:cNvPr id="20" name="Γραμμή σύνδεσης: Γωνιώδης 19">
            <a:extLst>
              <a:ext uri="{FF2B5EF4-FFF2-40B4-BE49-F238E27FC236}">
                <a16:creationId xmlns:a16="http://schemas.microsoft.com/office/drawing/2014/main" id="{0BD16AFA-2848-78BD-A1C9-5B127991A2D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11181539" y="3363415"/>
            <a:ext cx="347800" cy="171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Γραμμή σύνδεσης: Γωνιώδης 20">
            <a:extLst>
              <a:ext uri="{FF2B5EF4-FFF2-40B4-BE49-F238E27FC236}">
                <a16:creationId xmlns:a16="http://schemas.microsoft.com/office/drawing/2014/main" id="{6FF5F635-744D-0153-902D-B0B6771476A0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8973423" y="1552386"/>
            <a:ext cx="993323" cy="186292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Γραμμή σύνδεσης: Γωνιώδης 27">
            <a:extLst>
              <a:ext uri="{FF2B5EF4-FFF2-40B4-BE49-F238E27FC236}">
                <a16:creationId xmlns:a16="http://schemas.microsoft.com/office/drawing/2014/main" id="{52699A96-3AEB-9F76-B10F-ECFF45F70305}"/>
              </a:ext>
            </a:extLst>
          </p:cNvPr>
          <p:cNvCxnSpPr>
            <a:cxnSpLocks/>
            <a:stCxn id="5" idx="1"/>
            <a:endCxn id="15" idx="0"/>
          </p:cNvCxnSpPr>
          <p:nvPr/>
        </p:nvCxnSpPr>
        <p:spPr>
          <a:xfrm rot="10800000" flipV="1">
            <a:off x="8760571" y="5835403"/>
            <a:ext cx="1550979" cy="231855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Γραμμή σύνδεσης: Γωνιώδης 30">
            <a:extLst>
              <a:ext uri="{FF2B5EF4-FFF2-40B4-BE49-F238E27FC236}">
                <a16:creationId xmlns:a16="http://schemas.microsoft.com/office/drawing/2014/main" id="{AFFC757E-FCD5-A66C-BB2D-7C07914ABBC9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5400000" flipH="1">
            <a:off x="10361433" y="3533364"/>
            <a:ext cx="42328" cy="1774235"/>
          </a:xfrm>
          <a:prstGeom prst="bentConnector4">
            <a:avLst>
              <a:gd name="adj1" fmla="val -540068"/>
              <a:gd name="adj2" fmla="val 7365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Ρόμβος 52">
            <a:extLst>
              <a:ext uri="{FF2B5EF4-FFF2-40B4-BE49-F238E27FC236}">
                <a16:creationId xmlns:a16="http://schemas.microsoft.com/office/drawing/2014/main" id="{0703DAC3-6709-083A-1E75-AFBE25B68EEE}"/>
              </a:ext>
            </a:extLst>
          </p:cNvPr>
          <p:cNvSpPr/>
          <p:nvPr/>
        </p:nvSpPr>
        <p:spPr>
          <a:xfrm>
            <a:off x="5626218" y="5494255"/>
            <a:ext cx="1504403" cy="1198517"/>
          </a:xfrm>
          <a:prstGeom prst="diamon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DAPS</a:t>
            </a:r>
            <a:endParaRPr lang="el-GR" dirty="0"/>
          </a:p>
        </p:txBody>
      </p:sp>
      <p:cxnSp>
        <p:nvCxnSpPr>
          <p:cNvPr id="58" name="Γραμμή σύνδεσης: Γωνιώδης 57">
            <a:extLst>
              <a:ext uri="{FF2B5EF4-FFF2-40B4-BE49-F238E27FC236}">
                <a16:creationId xmlns:a16="http://schemas.microsoft.com/office/drawing/2014/main" id="{C97ADADA-CDFD-9A33-FA67-7D2AAF508DC7}"/>
              </a:ext>
            </a:extLst>
          </p:cNvPr>
          <p:cNvCxnSpPr>
            <a:cxnSpLocks/>
            <a:stCxn id="69" idx="1"/>
            <a:endCxn id="53" idx="0"/>
          </p:cNvCxnSpPr>
          <p:nvPr/>
        </p:nvCxnSpPr>
        <p:spPr>
          <a:xfrm rot="5400000">
            <a:off x="6057871" y="5171765"/>
            <a:ext cx="643040" cy="194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Ορθογώνιο: Ψαλίδισμα διαγώνιων γωνιών 68">
            <a:extLst>
              <a:ext uri="{FF2B5EF4-FFF2-40B4-BE49-F238E27FC236}">
                <a16:creationId xmlns:a16="http://schemas.microsoft.com/office/drawing/2014/main" id="{5FC1335E-E56B-F057-ACB3-264ECE3B4DD8}"/>
              </a:ext>
            </a:extLst>
          </p:cNvPr>
          <p:cNvSpPr/>
          <p:nvPr/>
        </p:nvSpPr>
        <p:spPr>
          <a:xfrm>
            <a:off x="5780558" y="3954232"/>
            <a:ext cx="1199605" cy="896983"/>
          </a:xfrm>
          <a:prstGeom prst="snip2Diag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  <a:endParaRPr lang="el-GR" dirty="0"/>
          </a:p>
        </p:txBody>
      </p:sp>
      <p:cxnSp>
        <p:nvCxnSpPr>
          <p:cNvPr id="76" name="Γραμμή σύνδεσης: Γωνιώδης 75">
            <a:extLst>
              <a:ext uri="{FF2B5EF4-FFF2-40B4-BE49-F238E27FC236}">
                <a16:creationId xmlns:a16="http://schemas.microsoft.com/office/drawing/2014/main" id="{36ADA197-ECA2-060E-AD36-45A1B2BDE506}"/>
              </a:ext>
            </a:extLst>
          </p:cNvPr>
          <p:cNvCxnSpPr>
            <a:cxnSpLocks/>
            <a:stCxn id="18" idx="2"/>
            <a:endCxn id="69" idx="0"/>
          </p:cNvCxnSpPr>
          <p:nvPr/>
        </p:nvCxnSpPr>
        <p:spPr>
          <a:xfrm rot="10800000" flipV="1">
            <a:off x="6980163" y="4399316"/>
            <a:ext cx="1087110" cy="3407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Γραμμή σύνδεσης: Γωνιώδης 77">
            <a:extLst>
              <a:ext uri="{FF2B5EF4-FFF2-40B4-BE49-F238E27FC236}">
                <a16:creationId xmlns:a16="http://schemas.microsoft.com/office/drawing/2014/main" id="{98760A3C-51F7-7F5F-5A7A-B0826A3A59DC}"/>
              </a:ext>
            </a:extLst>
          </p:cNvPr>
          <p:cNvCxnSpPr>
            <a:cxnSpLocks/>
            <a:stCxn id="17" idx="1"/>
          </p:cNvCxnSpPr>
          <p:nvPr/>
        </p:nvCxnSpPr>
        <p:spPr>
          <a:xfrm rot="5400000">
            <a:off x="7068495" y="3361473"/>
            <a:ext cx="688499" cy="82355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Γραμμή σύνδεσης: Γωνιώδης 87">
            <a:extLst>
              <a:ext uri="{FF2B5EF4-FFF2-40B4-BE49-F238E27FC236}">
                <a16:creationId xmlns:a16="http://schemas.microsoft.com/office/drawing/2014/main" id="{A5B9E4D9-2446-FCD4-3623-EBED69C07B20}"/>
              </a:ext>
            </a:extLst>
          </p:cNvPr>
          <p:cNvCxnSpPr>
            <a:cxnSpLocks/>
            <a:stCxn id="15" idx="3"/>
          </p:cNvCxnSpPr>
          <p:nvPr/>
        </p:nvCxnSpPr>
        <p:spPr>
          <a:xfrm rot="16200000" flipV="1">
            <a:off x="7135768" y="4708067"/>
            <a:ext cx="753157" cy="1068243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Ορθογώνιο: Ψαλίδισμα μίας γωνίας 45">
            <a:extLst>
              <a:ext uri="{FF2B5EF4-FFF2-40B4-BE49-F238E27FC236}">
                <a16:creationId xmlns:a16="http://schemas.microsoft.com/office/drawing/2014/main" id="{3A4DA5AB-ACA5-E712-3368-461151AC1F6D}"/>
              </a:ext>
            </a:extLst>
          </p:cNvPr>
          <p:cNvSpPr/>
          <p:nvPr/>
        </p:nvSpPr>
        <p:spPr>
          <a:xfrm>
            <a:off x="170333" y="1116561"/>
            <a:ext cx="877904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l-GR" sz="1200" dirty="0"/>
          </a:p>
        </p:txBody>
      </p:sp>
      <p:pic>
        <p:nvPicPr>
          <p:cNvPr id="48" name="Γραφικό 47" descr="Βάση δεδομένων με συμπαγές γέμισμα">
            <a:extLst>
              <a:ext uri="{FF2B5EF4-FFF2-40B4-BE49-F238E27FC236}">
                <a16:creationId xmlns:a16="http://schemas.microsoft.com/office/drawing/2014/main" id="{0397BD9A-4B74-2E1D-1E28-9F525A38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3" y="1161190"/>
            <a:ext cx="212264" cy="212264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5DD84AF2-81C4-2C94-77BB-28DA04D1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0" y="1772839"/>
            <a:ext cx="317026" cy="317026"/>
          </a:xfrm>
          <a:prstGeom prst="rect">
            <a:avLst/>
          </a:prstGeom>
        </p:spPr>
      </p:pic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C34C522D-18D8-2220-62D1-046E9037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998" y="5833532"/>
            <a:ext cx="312045" cy="312045"/>
          </a:xfrm>
          <a:prstGeom prst="rect">
            <a:avLst/>
          </a:prstGeom>
        </p:spPr>
      </p:pic>
      <p:pic>
        <p:nvPicPr>
          <p:cNvPr id="59" name="Εικόνα 58">
            <a:extLst>
              <a:ext uri="{FF2B5EF4-FFF2-40B4-BE49-F238E27FC236}">
                <a16:creationId xmlns:a16="http://schemas.microsoft.com/office/drawing/2014/main" id="{BCC18CC1-BADC-23A9-8598-85CD2B1F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410" y="1591283"/>
            <a:ext cx="317026" cy="317026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46FA1FAF-CDB4-BC09-8A39-8464C4B0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261" y="2472549"/>
            <a:ext cx="264833" cy="264833"/>
          </a:xfrm>
          <a:prstGeom prst="rect">
            <a:avLst/>
          </a:prstGeom>
        </p:spPr>
      </p:pic>
      <p:sp>
        <p:nvSpPr>
          <p:cNvPr id="67" name="Ορθογώνιο: Ψαλίδισμα μίας γωνίας 66">
            <a:extLst>
              <a:ext uri="{FF2B5EF4-FFF2-40B4-BE49-F238E27FC236}">
                <a16:creationId xmlns:a16="http://schemas.microsoft.com/office/drawing/2014/main" id="{8AB0D0DF-7D8B-9F87-ABEC-C1EC32AC872A}"/>
              </a:ext>
            </a:extLst>
          </p:cNvPr>
          <p:cNvSpPr/>
          <p:nvPr/>
        </p:nvSpPr>
        <p:spPr>
          <a:xfrm>
            <a:off x="10378380" y="5173707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0" name="Γραφικό 69" descr="Βάση δεδομένων με συμπαγές γέμισμα">
            <a:extLst>
              <a:ext uri="{FF2B5EF4-FFF2-40B4-BE49-F238E27FC236}">
                <a16:creationId xmlns:a16="http://schemas.microsoft.com/office/drawing/2014/main" id="{9BFB8B53-04C5-C0F5-A017-2F88E408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381" y="5218336"/>
            <a:ext cx="212264" cy="212264"/>
          </a:xfrm>
          <a:prstGeom prst="rect">
            <a:avLst/>
          </a:prstGeom>
        </p:spPr>
      </p:pic>
      <p:pic>
        <p:nvPicPr>
          <p:cNvPr id="3" name="Γραφικό 2" descr="Κλείδωμα με συμπαγές γέμισμα">
            <a:extLst>
              <a:ext uri="{FF2B5EF4-FFF2-40B4-BE49-F238E27FC236}">
                <a16:creationId xmlns:a16="http://schemas.microsoft.com/office/drawing/2014/main" id="{EF4E404B-9ECA-89AE-F13B-94131DD0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248" y="2152860"/>
            <a:ext cx="300466" cy="300466"/>
          </a:xfrm>
          <a:prstGeom prst="rect">
            <a:avLst/>
          </a:prstGeom>
        </p:spPr>
      </p:pic>
      <p:pic>
        <p:nvPicPr>
          <p:cNvPr id="4" name="Γραφικό 3" descr="Κλείδωμα με συμπαγές γέμισμα">
            <a:extLst>
              <a:ext uri="{FF2B5EF4-FFF2-40B4-BE49-F238E27FC236}">
                <a16:creationId xmlns:a16="http://schemas.microsoft.com/office/drawing/2014/main" id="{73466882-CCFA-3E3A-B62E-61E6AF7DF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3740" y="5485264"/>
            <a:ext cx="300466" cy="300466"/>
          </a:xfrm>
          <a:prstGeom prst="rect">
            <a:avLst/>
          </a:prstGeom>
        </p:spPr>
      </p:pic>
      <p:pic>
        <p:nvPicPr>
          <p:cNvPr id="10" name="Γραφικό 9" descr="Κλείδωμα με συμπαγές γέμισμα">
            <a:extLst>
              <a:ext uri="{FF2B5EF4-FFF2-40B4-BE49-F238E27FC236}">
                <a16:creationId xmlns:a16="http://schemas.microsoft.com/office/drawing/2014/main" id="{6883CB54-CC86-336A-684A-DC517A4CF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3388" y="4441645"/>
            <a:ext cx="300466" cy="300466"/>
          </a:xfrm>
          <a:prstGeom prst="rect">
            <a:avLst/>
          </a:prstGeom>
        </p:spPr>
      </p:pic>
      <p:pic>
        <p:nvPicPr>
          <p:cNvPr id="1028" name="Picture 4" descr="FIWARE · GitHub">
            <a:extLst>
              <a:ext uri="{FF2B5EF4-FFF2-40B4-BE49-F238E27FC236}">
                <a16:creationId xmlns:a16="http://schemas.microsoft.com/office/drawing/2014/main" id="{9297D8BD-B040-201E-FA63-E40E644A6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495875" y="3683006"/>
            <a:ext cx="353277" cy="2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Εικόνα 70">
            <a:extLst>
              <a:ext uri="{FF2B5EF4-FFF2-40B4-BE49-F238E27FC236}">
                <a16:creationId xmlns:a16="http://schemas.microsoft.com/office/drawing/2014/main" id="{22F8C98E-9C77-4E73-7B11-40B7E2A7F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1465" y="5615739"/>
            <a:ext cx="313908" cy="313908"/>
          </a:xfrm>
          <a:prstGeom prst="rect">
            <a:avLst/>
          </a:prstGeom>
        </p:spPr>
      </p:pic>
      <p:sp>
        <p:nvSpPr>
          <p:cNvPr id="75" name="Ορθογώνιο: Ψαλίδισμα μίας γωνίας 74">
            <a:extLst>
              <a:ext uri="{FF2B5EF4-FFF2-40B4-BE49-F238E27FC236}">
                <a16:creationId xmlns:a16="http://schemas.microsoft.com/office/drawing/2014/main" id="{64423B4D-7080-7277-0E5D-64879FE314A1}"/>
              </a:ext>
            </a:extLst>
          </p:cNvPr>
          <p:cNvSpPr/>
          <p:nvPr/>
        </p:nvSpPr>
        <p:spPr>
          <a:xfrm>
            <a:off x="9801768" y="895518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7" name="Γραφικό 76" descr="Βάση δεδομένων με συμπαγές γέμισμα">
            <a:extLst>
              <a:ext uri="{FF2B5EF4-FFF2-40B4-BE49-F238E27FC236}">
                <a16:creationId xmlns:a16="http://schemas.microsoft.com/office/drawing/2014/main" id="{59AC3C2E-4E1A-47F6-CBC8-1AC182B3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1769" y="940147"/>
            <a:ext cx="212264" cy="212264"/>
          </a:xfrm>
          <a:prstGeom prst="rect">
            <a:avLst/>
          </a:prstGeom>
        </p:spPr>
      </p:pic>
      <p:sp>
        <p:nvSpPr>
          <p:cNvPr id="79" name="Ορθογώνιο τρίγωνο 78">
            <a:extLst>
              <a:ext uri="{FF2B5EF4-FFF2-40B4-BE49-F238E27FC236}">
                <a16:creationId xmlns:a16="http://schemas.microsoft.com/office/drawing/2014/main" id="{410F1994-87CF-A524-B249-8DEAE9263906}"/>
              </a:ext>
            </a:extLst>
          </p:cNvPr>
          <p:cNvSpPr/>
          <p:nvPr/>
        </p:nvSpPr>
        <p:spPr>
          <a:xfrm rot="5400000">
            <a:off x="-2473" y="2472"/>
            <a:ext cx="1225898" cy="1220956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1F634-4E91-BB71-0E50-CA60E95A027F}"/>
              </a:ext>
            </a:extLst>
          </p:cNvPr>
          <p:cNvSpPr txBox="1"/>
          <p:nvPr/>
        </p:nvSpPr>
        <p:spPr>
          <a:xfrm rot="18811086">
            <a:off x="-20068" y="272352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Provider</a:t>
            </a:r>
            <a:endParaRPr lang="el-GR" dirty="0"/>
          </a:p>
        </p:txBody>
      </p:sp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6E89DF90-DBB8-3A77-B65D-46C2584F3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727" y="1815955"/>
            <a:ext cx="347587" cy="347587"/>
          </a:xfrm>
          <a:prstGeom prst="rect">
            <a:avLst/>
          </a:prstGeom>
        </p:spPr>
      </p:pic>
      <p:pic>
        <p:nvPicPr>
          <p:cNvPr id="84" name="Εικόνα 83">
            <a:extLst>
              <a:ext uri="{FF2B5EF4-FFF2-40B4-BE49-F238E27FC236}">
                <a16:creationId xmlns:a16="http://schemas.microsoft.com/office/drawing/2014/main" id="{DFF98BF4-07EE-89C6-68AF-7CF477060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0044" y="1487767"/>
            <a:ext cx="255777" cy="255777"/>
          </a:xfrm>
          <a:prstGeom prst="rect">
            <a:avLst/>
          </a:prstGeom>
        </p:spPr>
      </p:pic>
      <p:pic>
        <p:nvPicPr>
          <p:cNvPr id="86" name="Εικόνα 85">
            <a:extLst>
              <a:ext uri="{FF2B5EF4-FFF2-40B4-BE49-F238E27FC236}">
                <a16:creationId xmlns:a16="http://schemas.microsoft.com/office/drawing/2014/main" id="{0E59F05D-6810-9291-93EE-DBB55BF6C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7800" y="6208692"/>
            <a:ext cx="356626" cy="35662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7A9A6A-6FA9-98D9-04A4-7F0639D5B2B5}"/>
              </a:ext>
            </a:extLst>
          </p:cNvPr>
          <p:cNvSpPr/>
          <p:nvPr/>
        </p:nvSpPr>
        <p:spPr>
          <a:xfrm>
            <a:off x="10724225" y="27243"/>
            <a:ext cx="1438191" cy="72830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Copernicus </a:t>
            </a:r>
            <a:r>
              <a:rPr lang="en-US" dirty="0" err="1"/>
              <a:t>effis</a:t>
            </a:r>
            <a:r>
              <a:rPr lang="en-US" dirty="0"/>
              <a:t> API</a:t>
            </a:r>
            <a:endParaRPr lang="el-GR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A330E5-32BF-6F39-E3E1-089EADFE6F4D}"/>
              </a:ext>
            </a:extLst>
          </p:cNvPr>
          <p:cNvCxnSpPr>
            <a:endCxn id="7" idx="3"/>
          </p:cNvCxnSpPr>
          <p:nvPr/>
        </p:nvCxnSpPr>
        <p:spPr>
          <a:xfrm rot="5400000">
            <a:off x="10721631" y="1103842"/>
            <a:ext cx="822339" cy="1257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dvanced geospatial toolkit for Typescript | Turf.js">
            <a:hlinkClick r:id="rId13"/>
            <a:extLst>
              <a:ext uri="{FF2B5EF4-FFF2-40B4-BE49-F238E27FC236}">
                <a16:creationId xmlns:a16="http://schemas.microsoft.com/office/drawing/2014/main" id="{E973F568-34FF-A6B7-4A84-CB94A3F2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642" y="1603249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GitHub - International-Data-Spaces-Association/IDS-testbed">
            <a:hlinkClick r:id="rId15"/>
            <a:extLst>
              <a:ext uri="{FF2B5EF4-FFF2-40B4-BE49-F238E27FC236}">
                <a16:creationId xmlns:a16="http://schemas.microsoft.com/office/drawing/2014/main" id="{871D9E37-AD07-600C-887C-571769EE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93" y="1737650"/>
            <a:ext cx="639823" cy="63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Ορθογώνιο: Ψαλίδισμα διαγώνιων γωνιών 16">
            <a:extLst>
              <a:ext uri="{FF2B5EF4-FFF2-40B4-BE49-F238E27FC236}">
                <a16:creationId xmlns:a16="http://schemas.microsoft.com/office/drawing/2014/main" id="{81FC216B-A5D2-4CBA-A2C3-2ABC969DF380}"/>
              </a:ext>
            </a:extLst>
          </p:cNvPr>
          <p:cNvSpPr/>
          <p:nvPr/>
        </p:nvSpPr>
        <p:spPr>
          <a:xfrm>
            <a:off x="2247178" y="2090262"/>
            <a:ext cx="2605799" cy="4602509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E3BCFF-0181-442A-B19C-6CE01766D491}"/>
              </a:ext>
            </a:extLst>
          </p:cNvPr>
          <p:cNvSpPr txBox="1"/>
          <p:nvPr/>
        </p:nvSpPr>
        <p:spPr>
          <a:xfrm>
            <a:off x="2881694" y="2098496"/>
            <a:ext cx="133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Connector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Amea Club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C5C93DE-05E0-46F3-8AAF-E682394BDA77}"/>
              </a:ext>
            </a:extLst>
          </p:cNvPr>
          <p:cNvSpPr/>
          <p:nvPr/>
        </p:nvSpPr>
        <p:spPr>
          <a:xfrm>
            <a:off x="2307856" y="2826357"/>
            <a:ext cx="1336766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Catalog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D5EB015-0852-4316-A882-0BB5D6AD5BD3}"/>
              </a:ext>
            </a:extLst>
          </p:cNvPr>
          <p:cNvSpPr/>
          <p:nvPr/>
        </p:nvSpPr>
        <p:spPr>
          <a:xfrm>
            <a:off x="2612230" y="3480922"/>
            <a:ext cx="1336766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Offer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BCD443B-0543-45FB-83A1-FD26A88B7D23}"/>
              </a:ext>
            </a:extLst>
          </p:cNvPr>
          <p:cNvSpPr/>
          <p:nvPr/>
        </p:nvSpPr>
        <p:spPr>
          <a:xfrm>
            <a:off x="2951065" y="4133075"/>
            <a:ext cx="1462718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Contract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D1EA06D-DE30-40CA-9BF7-2932BE693AE1}"/>
              </a:ext>
            </a:extLst>
          </p:cNvPr>
          <p:cNvSpPr/>
          <p:nvPr/>
        </p:nvSpPr>
        <p:spPr>
          <a:xfrm>
            <a:off x="3257362" y="4785228"/>
            <a:ext cx="1468932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Rules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30D01E4-91B1-4A36-90AD-09D78BF2A037}"/>
              </a:ext>
            </a:extLst>
          </p:cNvPr>
          <p:cNvSpPr/>
          <p:nvPr/>
        </p:nvSpPr>
        <p:spPr>
          <a:xfrm>
            <a:off x="2939215" y="5438195"/>
            <a:ext cx="1462718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Repres</a:t>
            </a:r>
            <a:r>
              <a:rPr lang="en-GB" dirty="0"/>
              <a:t>.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B5C4038-C393-43C3-9B00-10E836368751}"/>
              </a:ext>
            </a:extLst>
          </p:cNvPr>
          <p:cNvSpPr/>
          <p:nvPr/>
        </p:nvSpPr>
        <p:spPr>
          <a:xfrm>
            <a:off x="3253494" y="6044864"/>
            <a:ext cx="1462718" cy="404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Artifact</a:t>
            </a:r>
            <a:endParaRPr lang="en-GB" dirty="0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53499495-BF04-47C6-8E23-822D5CF15201}"/>
              </a:ext>
            </a:extLst>
          </p:cNvPr>
          <p:cNvSpPr/>
          <p:nvPr/>
        </p:nvSpPr>
        <p:spPr>
          <a:xfrm>
            <a:off x="4852977" y="4248227"/>
            <a:ext cx="913908" cy="40480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register</a:t>
            </a:r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B865D6C3-5EA8-4288-8E86-2598813381B2}"/>
              </a:ext>
            </a:extLst>
          </p:cNvPr>
          <p:cNvSpPr/>
          <p:nvPr/>
        </p:nvSpPr>
        <p:spPr>
          <a:xfrm>
            <a:off x="51531" y="2348655"/>
            <a:ext cx="2177375" cy="57459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Create a connector</a:t>
            </a: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D1F2C17-ECC0-452A-AC52-3C3C4BCD7078}"/>
              </a:ext>
            </a:extLst>
          </p:cNvPr>
          <p:cNvSpPr/>
          <p:nvPr/>
        </p:nvSpPr>
        <p:spPr>
          <a:xfrm>
            <a:off x="53893" y="2747637"/>
            <a:ext cx="2177375" cy="57459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Create a Catalog</a:t>
            </a:r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5D0DFCE4-0D58-4B98-BC89-7E6E50BA915F}"/>
              </a:ext>
            </a:extLst>
          </p:cNvPr>
          <p:cNvSpPr/>
          <p:nvPr/>
        </p:nvSpPr>
        <p:spPr>
          <a:xfrm>
            <a:off x="20404" y="3390092"/>
            <a:ext cx="2177375" cy="57459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Create and link offer</a:t>
            </a: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BF5E056-CB35-4BD5-A6A0-188E49D6B7EC}"/>
              </a:ext>
            </a:extLst>
          </p:cNvPr>
          <p:cNvCxnSpPr>
            <a:stCxn id="112" idx="3"/>
            <a:endCxn id="113" idx="2"/>
          </p:cNvCxnSpPr>
          <p:nvPr/>
        </p:nvCxnSpPr>
        <p:spPr>
          <a:xfrm rot="16200000" flipH="1">
            <a:off x="2625013" y="4009424"/>
            <a:ext cx="509034" cy="143070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D8F22AE6-F4B0-483B-A447-E201D325C76C}"/>
              </a:ext>
            </a:extLst>
          </p:cNvPr>
          <p:cNvCxnSpPr>
            <a:stCxn id="112" idx="3"/>
            <a:endCxn id="115" idx="2"/>
          </p:cNvCxnSpPr>
          <p:nvPr/>
        </p:nvCxnSpPr>
        <p:spPr>
          <a:xfrm rot="16200000" flipH="1">
            <a:off x="1966528" y="4667909"/>
            <a:ext cx="1814154" cy="131220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01C82683-4DC2-4B64-A1AF-D4C9C958D000}"/>
              </a:ext>
            </a:extLst>
          </p:cNvPr>
          <p:cNvCxnSpPr>
            <a:stCxn id="113" idx="3"/>
            <a:endCxn id="114" idx="2"/>
          </p:cNvCxnSpPr>
          <p:nvPr/>
        </p:nvCxnSpPr>
        <p:spPr>
          <a:xfrm rot="16200000" flipH="1">
            <a:off x="2956801" y="4687068"/>
            <a:ext cx="509034" cy="92087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Connector: Elbow 1029">
            <a:extLst>
              <a:ext uri="{FF2B5EF4-FFF2-40B4-BE49-F238E27FC236}">
                <a16:creationId xmlns:a16="http://schemas.microsoft.com/office/drawing/2014/main" id="{59278777-99AB-4CBD-AD53-65DB59093D61}"/>
              </a:ext>
            </a:extLst>
          </p:cNvPr>
          <p:cNvCxnSpPr>
            <a:stCxn id="115" idx="3"/>
            <a:endCxn id="116" idx="2"/>
          </p:cNvCxnSpPr>
          <p:nvPr/>
        </p:nvCxnSpPr>
        <p:spPr>
          <a:xfrm rot="16200000" flipH="1">
            <a:off x="2971684" y="5965455"/>
            <a:ext cx="463550" cy="100069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FDBD8B1E-B14E-4C50-9ED0-5593C22E87FF}"/>
              </a:ext>
            </a:extLst>
          </p:cNvPr>
          <p:cNvCxnSpPr>
            <a:stCxn id="89" idx="3"/>
            <a:endCxn id="112" idx="2"/>
          </p:cNvCxnSpPr>
          <p:nvPr/>
        </p:nvCxnSpPr>
        <p:spPr>
          <a:xfrm rot="16200000" flipH="1">
            <a:off x="2302202" y="3373295"/>
            <a:ext cx="511446" cy="108609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606F4C6F-5D15-4964-89EB-5D8D704B74FE}"/>
              </a:ext>
            </a:extLst>
          </p:cNvPr>
          <p:cNvSpPr/>
          <p:nvPr/>
        </p:nvSpPr>
        <p:spPr>
          <a:xfrm>
            <a:off x="15849" y="3963282"/>
            <a:ext cx="2177375" cy="82194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Create rules, contract</a:t>
            </a:r>
          </a:p>
          <a:p>
            <a:pPr algn="ctr"/>
            <a:r>
              <a:rPr lang="en-GB" sz="1600" dirty="0"/>
              <a:t>and link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4D9C6CB4-B17E-4F30-A16C-45A55B942D5B}"/>
              </a:ext>
            </a:extLst>
          </p:cNvPr>
          <p:cNvSpPr/>
          <p:nvPr/>
        </p:nvSpPr>
        <p:spPr>
          <a:xfrm>
            <a:off x="10401" y="4959954"/>
            <a:ext cx="2221366" cy="82194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Create Representation, </a:t>
            </a:r>
            <a:r>
              <a:rPr lang="en-GB" sz="1500" dirty="0" err="1"/>
              <a:t>Artifact</a:t>
            </a:r>
            <a:r>
              <a:rPr lang="en-GB" sz="1500" dirty="0"/>
              <a:t> and link</a:t>
            </a:r>
          </a:p>
        </p:txBody>
      </p:sp>
      <p:sp>
        <p:nvSpPr>
          <p:cNvPr id="143" name="Rectangle: Folded Corner 142">
            <a:extLst>
              <a:ext uri="{FF2B5EF4-FFF2-40B4-BE49-F238E27FC236}">
                <a16:creationId xmlns:a16="http://schemas.microsoft.com/office/drawing/2014/main" id="{1C9A15F8-3DAF-408C-9B31-30625AA091DD}"/>
              </a:ext>
            </a:extLst>
          </p:cNvPr>
          <p:cNvSpPr/>
          <p:nvPr/>
        </p:nvSpPr>
        <p:spPr>
          <a:xfrm>
            <a:off x="4897652" y="1920275"/>
            <a:ext cx="1958832" cy="2012007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1600" dirty="0"/>
              <a:t>Get Unique URI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Provide self Description, title, maintainer, security profile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Get verified from DAPS</a:t>
            </a:r>
          </a:p>
        </p:txBody>
      </p:sp>
      <p:sp>
        <p:nvSpPr>
          <p:cNvPr id="147" name="Rectangle: Folded Corner 146">
            <a:extLst>
              <a:ext uri="{FF2B5EF4-FFF2-40B4-BE49-F238E27FC236}">
                <a16:creationId xmlns:a16="http://schemas.microsoft.com/office/drawing/2014/main" id="{8242DEFC-D489-41D8-B67A-40015E8C9FAE}"/>
              </a:ext>
            </a:extLst>
          </p:cNvPr>
          <p:cNvSpPr/>
          <p:nvPr/>
        </p:nvSpPr>
        <p:spPr>
          <a:xfrm>
            <a:off x="10400" y="5804255"/>
            <a:ext cx="2187823" cy="950595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Representation: Data format (Json, CSV)</a:t>
            </a:r>
          </a:p>
          <a:p>
            <a:r>
              <a:rPr lang="en-GB" sz="1400" dirty="0" err="1"/>
              <a:t>Artifact</a:t>
            </a:r>
            <a:r>
              <a:rPr lang="en-GB" sz="1400" dirty="0"/>
              <a:t>: Data endpoint or file</a:t>
            </a:r>
          </a:p>
        </p:txBody>
      </p:sp>
      <p:cxnSp>
        <p:nvCxnSpPr>
          <p:cNvPr id="151" name="Γραμμή σύνδεσης: Γωνιώδης 75">
            <a:extLst>
              <a:ext uri="{FF2B5EF4-FFF2-40B4-BE49-F238E27FC236}">
                <a16:creationId xmlns:a16="http://schemas.microsoft.com/office/drawing/2014/main" id="{A29FA221-9F9E-493B-82D6-D33D3DB0E0AD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>
            <a:off x="4852977" y="4391517"/>
            <a:ext cx="927581" cy="11207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Γραμμή σύνδεσης: Γωνιώδης 20">
            <a:extLst>
              <a:ext uri="{FF2B5EF4-FFF2-40B4-BE49-F238E27FC236}">
                <a16:creationId xmlns:a16="http://schemas.microsoft.com/office/drawing/2014/main" id="{B4FD142B-2892-40AD-B774-259F8E6C6675}"/>
              </a:ext>
            </a:extLst>
          </p:cNvPr>
          <p:cNvCxnSpPr>
            <a:cxnSpLocks/>
            <a:stCxn id="6" idx="2"/>
            <a:endCxn id="64" idx="2"/>
          </p:cNvCxnSpPr>
          <p:nvPr/>
        </p:nvCxnSpPr>
        <p:spPr>
          <a:xfrm rot="16200000" flipH="1">
            <a:off x="373300" y="2517638"/>
            <a:ext cx="2248991" cy="1498765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3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5" grpId="0" animBg="1"/>
      <p:bldP spid="145" grpId="1" animBg="1"/>
      <p:bldP spid="144" grpId="0" animBg="1"/>
      <p:bldP spid="144" grpId="1" animBg="1"/>
      <p:bldP spid="1036" grpId="0" animBg="1"/>
      <p:bldP spid="1036" grpId="1" animBg="1"/>
      <p:bldP spid="64" grpId="0" animBg="1"/>
      <p:bldP spid="87" grpId="0"/>
      <p:bldP spid="89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8" grpId="1" animBg="1"/>
      <p:bldP spid="119" grpId="0" animBg="1"/>
      <p:bldP spid="119" grpId="1" animBg="1"/>
      <p:bldP spid="121" grpId="0" animBg="1"/>
      <p:bldP spid="121" grpId="1" animBg="1"/>
      <p:bldP spid="122" grpId="0" animBg="1"/>
      <p:bldP spid="122" grpId="1" animBg="1"/>
      <p:bldP spid="137" grpId="0" animBg="1"/>
      <p:bldP spid="137" grpId="1" animBg="1"/>
      <p:bldP spid="138" grpId="0" animBg="1"/>
      <p:bldP spid="138" grpId="1" animBg="1"/>
      <p:bldP spid="143" grpId="0" animBg="1"/>
      <p:bldP spid="143" grpId="1" animBg="1"/>
      <p:bldP spid="147" grpId="0" animBg="1"/>
      <p:bldP spid="14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1A09-EFC3-6803-8453-9D944B95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5CE0F44-8FCE-4630-9695-5B005F9C1028}"/>
              </a:ext>
            </a:extLst>
          </p:cNvPr>
          <p:cNvSpPr/>
          <p:nvPr/>
        </p:nvSpPr>
        <p:spPr>
          <a:xfrm>
            <a:off x="2057400" y="2086129"/>
            <a:ext cx="7824830" cy="4755414"/>
          </a:xfrm>
          <a:prstGeom prst="roundRect">
            <a:avLst/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D779080E-AB0F-B584-21E1-646BAC98D521}"/>
              </a:ext>
            </a:extLst>
          </p:cNvPr>
          <p:cNvSpPr/>
          <p:nvPr/>
        </p:nvSpPr>
        <p:spPr>
          <a:xfrm>
            <a:off x="98229" y="5719251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BA50C030-3B01-8916-EF1B-DF8445518ED1}"/>
              </a:ext>
            </a:extLst>
          </p:cNvPr>
          <p:cNvSpPr/>
          <p:nvPr/>
        </p:nvSpPr>
        <p:spPr>
          <a:xfrm>
            <a:off x="58638" y="3740963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60B80EBD-58A0-F48E-A2B2-6593897F3B5B}"/>
              </a:ext>
            </a:extLst>
          </p:cNvPr>
          <p:cNvSpPr/>
          <p:nvPr/>
        </p:nvSpPr>
        <p:spPr>
          <a:xfrm>
            <a:off x="10025295" y="2572185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A78CB97-F68F-7C64-EB2F-736B743C8CDF}"/>
              </a:ext>
            </a:extLst>
          </p:cNvPr>
          <p:cNvSpPr/>
          <p:nvPr/>
        </p:nvSpPr>
        <p:spPr>
          <a:xfrm>
            <a:off x="10601330" y="5907556"/>
            <a:ext cx="1336766" cy="8977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</a:t>
            </a:r>
          </a:p>
          <a:p>
            <a:pPr algn="ctr"/>
            <a:r>
              <a:rPr lang="en-US" dirty="0"/>
              <a:t>Generator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07491CD5-59B6-585F-2C37-E2D4ED69171A}"/>
              </a:ext>
            </a:extLst>
          </p:cNvPr>
          <p:cNvSpPr/>
          <p:nvPr/>
        </p:nvSpPr>
        <p:spPr>
          <a:xfrm>
            <a:off x="10430425" y="4771872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C8DB9-5273-04BC-94C6-2655203A8468}"/>
              </a:ext>
            </a:extLst>
          </p:cNvPr>
          <p:cNvSpPr txBox="1"/>
          <p:nvPr/>
        </p:nvSpPr>
        <p:spPr>
          <a:xfrm>
            <a:off x="4244377" y="6360741"/>
            <a:ext cx="333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Dataspace Ecosystem</a:t>
            </a:r>
            <a:endParaRPr lang="el-GR" sz="2400" dirty="0"/>
          </a:p>
        </p:txBody>
      </p:sp>
      <p:sp>
        <p:nvSpPr>
          <p:cNvPr id="15" name="Ορθογώνιο: Ψαλίδισμα διαγώνιων γωνιών 14">
            <a:extLst>
              <a:ext uri="{FF2B5EF4-FFF2-40B4-BE49-F238E27FC236}">
                <a16:creationId xmlns:a16="http://schemas.microsoft.com/office/drawing/2014/main" id="{E0D4D6B7-C8CF-5A08-7849-D278A2A6AFA4}"/>
              </a:ext>
            </a:extLst>
          </p:cNvPr>
          <p:cNvSpPr/>
          <p:nvPr/>
        </p:nvSpPr>
        <p:spPr>
          <a:xfrm>
            <a:off x="2555982" y="5640214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</a:t>
            </a:r>
            <a:r>
              <a:rPr lang="en-US" dirty="0" err="1"/>
              <a:t>Mhtroo</a:t>
            </a:r>
            <a:endParaRPr lang="el-GR" dirty="0"/>
          </a:p>
        </p:txBody>
      </p:sp>
      <p:sp>
        <p:nvSpPr>
          <p:cNvPr id="16" name="Ορθογώνιο: Ψαλίδισμα διαγώνιων γωνιών 15">
            <a:extLst>
              <a:ext uri="{FF2B5EF4-FFF2-40B4-BE49-F238E27FC236}">
                <a16:creationId xmlns:a16="http://schemas.microsoft.com/office/drawing/2014/main" id="{94E0A960-4B8E-0E37-EF87-E765BD2AA287}"/>
              </a:ext>
            </a:extLst>
          </p:cNvPr>
          <p:cNvSpPr/>
          <p:nvPr/>
        </p:nvSpPr>
        <p:spPr>
          <a:xfrm>
            <a:off x="2515514" y="4184098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Amea Club</a:t>
            </a:r>
            <a:endParaRPr lang="el-GR" dirty="0"/>
          </a:p>
        </p:txBody>
      </p:sp>
      <p:sp>
        <p:nvSpPr>
          <p:cNvPr id="17" name="Ορθογώνιο: Ψαλίδισμα διαγώνιων γωνιών 16">
            <a:extLst>
              <a:ext uri="{FF2B5EF4-FFF2-40B4-BE49-F238E27FC236}">
                <a16:creationId xmlns:a16="http://schemas.microsoft.com/office/drawing/2014/main" id="{C7085F44-3418-0080-7B18-4AB8A5DA1C37}"/>
              </a:ext>
            </a:extLst>
          </p:cNvPr>
          <p:cNvSpPr/>
          <p:nvPr/>
        </p:nvSpPr>
        <p:spPr>
          <a:xfrm>
            <a:off x="8341488" y="3679768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Natural Disasters</a:t>
            </a:r>
            <a:endParaRPr lang="el-GR" dirty="0"/>
          </a:p>
        </p:txBody>
      </p:sp>
      <p:sp>
        <p:nvSpPr>
          <p:cNvPr id="18" name="Ορθογώνιο: Ψαλίδισμα διαγώνιων γωνιών 17">
            <a:extLst>
              <a:ext uri="{FF2B5EF4-FFF2-40B4-BE49-F238E27FC236}">
                <a16:creationId xmlns:a16="http://schemas.microsoft.com/office/drawing/2014/main" id="{BF9B27B3-333C-41F9-A965-7422261F00CC}"/>
              </a:ext>
            </a:extLst>
          </p:cNvPr>
          <p:cNvSpPr/>
          <p:nvPr/>
        </p:nvSpPr>
        <p:spPr>
          <a:xfrm>
            <a:off x="8202141" y="4633680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</a:p>
          <a:p>
            <a:pPr algn="ctr"/>
            <a:r>
              <a:rPr lang="en-US" dirty="0"/>
              <a:t>Civil Service</a:t>
            </a:r>
            <a:endParaRPr lang="el-GR" dirty="0"/>
          </a:p>
        </p:txBody>
      </p:sp>
      <p:cxnSp>
        <p:nvCxnSpPr>
          <p:cNvPr id="20" name="Γραμμή σύνδεσης: Γωνιώδης 19">
            <a:extLst>
              <a:ext uri="{FF2B5EF4-FFF2-40B4-BE49-F238E27FC236}">
                <a16:creationId xmlns:a16="http://schemas.microsoft.com/office/drawing/2014/main" id="{0BD16AFA-2848-78BD-A1C9-5B127991A2D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11111174" y="5749017"/>
            <a:ext cx="3170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Γραμμή σύνδεσης: Γωνιώδης 20">
            <a:extLst>
              <a:ext uri="{FF2B5EF4-FFF2-40B4-BE49-F238E27FC236}">
                <a16:creationId xmlns:a16="http://schemas.microsoft.com/office/drawing/2014/main" id="{6FF5F635-744D-0153-902D-B0B6771476A0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9862952" y="3297533"/>
            <a:ext cx="737469" cy="923984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3B32D542-B37F-4D6D-3917-6C6E40F2FE63}"/>
              </a:ext>
            </a:extLst>
          </p:cNvPr>
          <p:cNvCxnSpPr>
            <a:cxnSpLocks/>
            <a:stCxn id="6" idx="2"/>
            <a:endCxn id="16" idx="2"/>
          </p:cNvCxnSpPr>
          <p:nvPr/>
        </p:nvCxnSpPr>
        <p:spPr>
          <a:xfrm rot="16200000" flipH="1">
            <a:off x="1536860" y="3653935"/>
            <a:ext cx="168815" cy="1788493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Γραμμή σύνδεσης: Γωνιώδης 27">
            <a:extLst>
              <a:ext uri="{FF2B5EF4-FFF2-40B4-BE49-F238E27FC236}">
                <a16:creationId xmlns:a16="http://schemas.microsoft.com/office/drawing/2014/main" id="{52699A96-3AEB-9F76-B10F-ECFF45F70305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1356377" y="6080657"/>
            <a:ext cx="1199605" cy="804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Γραμμή σύνδεσης: Γωνιώδης 30">
            <a:extLst>
              <a:ext uri="{FF2B5EF4-FFF2-40B4-BE49-F238E27FC236}">
                <a16:creationId xmlns:a16="http://schemas.microsoft.com/office/drawing/2014/main" id="{AFFC757E-FCD5-A66C-BB2D-7C07914ABBC9}"/>
              </a:ext>
            </a:extLst>
          </p:cNvPr>
          <p:cNvCxnSpPr>
            <a:cxnSpLocks/>
            <a:stCxn id="9" idx="0"/>
            <a:endCxn id="18" idx="0"/>
          </p:cNvCxnSpPr>
          <p:nvPr/>
        </p:nvCxnSpPr>
        <p:spPr>
          <a:xfrm rot="16200000" flipH="1" flipV="1">
            <a:off x="10294881" y="4107338"/>
            <a:ext cx="310300" cy="1639367"/>
          </a:xfrm>
          <a:prstGeom prst="bentConnector4">
            <a:avLst>
              <a:gd name="adj1" fmla="val -73671"/>
              <a:gd name="adj2" fmla="val 75598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Ορθογώνιο: Ψαλίδισμα διαγώνιων γωνιών 50">
            <a:extLst>
              <a:ext uri="{FF2B5EF4-FFF2-40B4-BE49-F238E27FC236}">
                <a16:creationId xmlns:a16="http://schemas.microsoft.com/office/drawing/2014/main" id="{2418A9BF-4CAF-8EA3-58AD-060509ECD487}"/>
              </a:ext>
            </a:extLst>
          </p:cNvPr>
          <p:cNvSpPr/>
          <p:nvPr/>
        </p:nvSpPr>
        <p:spPr>
          <a:xfrm>
            <a:off x="4950060" y="2193873"/>
            <a:ext cx="1428206" cy="89698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Consumer</a:t>
            </a:r>
            <a:endParaRPr lang="el-GR" dirty="0"/>
          </a:p>
        </p:txBody>
      </p:sp>
      <p:sp>
        <p:nvSpPr>
          <p:cNvPr id="53" name="Ρόμβος 52">
            <a:extLst>
              <a:ext uri="{FF2B5EF4-FFF2-40B4-BE49-F238E27FC236}">
                <a16:creationId xmlns:a16="http://schemas.microsoft.com/office/drawing/2014/main" id="{0703DAC3-6709-083A-1E75-AFBE25B68EEE}"/>
              </a:ext>
            </a:extLst>
          </p:cNvPr>
          <p:cNvSpPr/>
          <p:nvPr/>
        </p:nvSpPr>
        <p:spPr>
          <a:xfrm>
            <a:off x="6076723" y="4938526"/>
            <a:ext cx="1504403" cy="1198517"/>
          </a:xfrm>
          <a:prstGeom prst="diamon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DAPS</a:t>
            </a:r>
            <a:endParaRPr lang="el-GR" dirty="0"/>
          </a:p>
        </p:txBody>
      </p:sp>
      <p:cxnSp>
        <p:nvCxnSpPr>
          <p:cNvPr id="58" name="Γραμμή σύνδεσης: Γωνιώδης 57">
            <a:extLst>
              <a:ext uri="{FF2B5EF4-FFF2-40B4-BE49-F238E27FC236}">
                <a16:creationId xmlns:a16="http://schemas.microsoft.com/office/drawing/2014/main" id="{C97ADADA-CDFD-9A33-FA67-7D2AAF508DC7}"/>
              </a:ext>
            </a:extLst>
          </p:cNvPr>
          <p:cNvCxnSpPr>
            <a:cxnSpLocks/>
            <a:stCxn id="69" idx="1"/>
            <a:endCxn id="53" idx="1"/>
          </p:cNvCxnSpPr>
          <p:nvPr/>
        </p:nvCxnSpPr>
        <p:spPr>
          <a:xfrm rot="16200000" flipH="1">
            <a:off x="5534857" y="4995919"/>
            <a:ext cx="686570" cy="39716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Γραμμή σύνδεσης: Γωνιώδης 61">
            <a:extLst>
              <a:ext uri="{FF2B5EF4-FFF2-40B4-BE49-F238E27FC236}">
                <a16:creationId xmlns:a16="http://schemas.microsoft.com/office/drawing/2014/main" id="{F29457F3-161C-9FAB-32D3-190CCC549FE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943720" y="3950825"/>
            <a:ext cx="1136038" cy="681765"/>
          </a:xfrm>
          <a:prstGeom prst="bentConnector3">
            <a:avLst>
              <a:gd name="adj1" fmla="val 3788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Ορθογώνιο: Στρογγύλεμα γωνιών 67">
            <a:extLst>
              <a:ext uri="{FF2B5EF4-FFF2-40B4-BE49-F238E27FC236}">
                <a16:creationId xmlns:a16="http://schemas.microsoft.com/office/drawing/2014/main" id="{4D00E5B9-FE08-58BE-BCDE-34CE33A0F4B8}"/>
              </a:ext>
            </a:extLst>
          </p:cNvPr>
          <p:cNvSpPr/>
          <p:nvPr/>
        </p:nvSpPr>
        <p:spPr>
          <a:xfrm>
            <a:off x="4674388" y="46482"/>
            <a:ext cx="2010346" cy="722812"/>
          </a:xfrm>
          <a:prstGeom prst="roundRect">
            <a:avLst/>
          </a:prstGeom>
          <a:solidFill>
            <a:srgbClr val="D3AF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Civil Protection Demo App</a:t>
            </a:r>
            <a:endParaRPr lang="el-GR" sz="2000" dirty="0"/>
          </a:p>
        </p:txBody>
      </p:sp>
      <p:sp>
        <p:nvSpPr>
          <p:cNvPr id="69" name="Ορθογώνιο: Ψαλίδισμα διαγώνιων γωνιών 68">
            <a:extLst>
              <a:ext uri="{FF2B5EF4-FFF2-40B4-BE49-F238E27FC236}">
                <a16:creationId xmlns:a16="http://schemas.microsoft.com/office/drawing/2014/main" id="{5FC1335E-E56B-F057-ACB3-264ECE3B4DD8}"/>
              </a:ext>
            </a:extLst>
          </p:cNvPr>
          <p:cNvSpPr/>
          <p:nvPr/>
        </p:nvSpPr>
        <p:spPr>
          <a:xfrm>
            <a:off x="5079759" y="3954232"/>
            <a:ext cx="1199605" cy="896983"/>
          </a:xfrm>
          <a:prstGeom prst="snip2Diag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  <a:endParaRPr lang="el-GR" dirty="0"/>
          </a:p>
        </p:txBody>
      </p:sp>
      <p:cxnSp>
        <p:nvCxnSpPr>
          <p:cNvPr id="76" name="Γραμμή σύνδεσης: Γωνιώδης 75">
            <a:extLst>
              <a:ext uri="{FF2B5EF4-FFF2-40B4-BE49-F238E27FC236}">
                <a16:creationId xmlns:a16="http://schemas.microsoft.com/office/drawing/2014/main" id="{36ADA197-ECA2-060E-AD36-45A1B2BDE506}"/>
              </a:ext>
            </a:extLst>
          </p:cNvPr>
          <p:cNvCxnSpPr>
            <a:cxnSpLocks/>
            <a:stCxn id="18" idx="2"/>
            <a:endCxn id="69" idx="0"/>
          </p:cNvCxnSpPr>
          <p:nvPr/>
        </p:nvCxnSpPr>
        <p:spPr>
          <a:xfrm rot="10800000">
            <a:off x="6279365" y="4402724"/>
            <a:ext cx="1922777" cy="679448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Γραμμή σύνδεσης: Γωνιώδης 77">
            <a:extLst>
              <a:ext uri="{FF2B5EF4-FFF2-40B4-BE49-F238E27FC236}">
                <a16:creationId xmlns:a16="http://schemas.microsoft.com/office/drawing/2014/main" id="{98760A3C-51F7-7F5F-5A7A-B0826A3A59DC}"/>
              </a:ext>
            </a:extLst>
          </p:cNvPr>
          <p:cNvCxnSpPr>
            <a:cxnSpLocks/>
            <a:stCxn id="17" idx="2"/>
          </p:cNvCxnSpPr>
          <p:nvPr/>
        </p:nvCxnSpPr>
        <p:spPr>
          <a:xfrm rot="10800000" flipV="1">
            <a:off x="6489500" y="4128260"/>
            <a:ext cx="1851989" cy="96672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Γραμμή σύνδεσης: Γωνιώδης 87">
            <a:extLst>
              <a:ext uri="{FF2B5EF4-FFF2-40B4-BE49-F238E27FC236}">
                <a16:creationId xmlns:a16="http://schemas.microsoft.com/office/drawing/2014/main" id="{A5B9E4D9-2446-FCD4-3623-EBED69C07B20}"/>
              </a:ext>
            </a:extLst>
          </p:cNvPr>
          <p:cNvCxnSpPr>
            <a:cxnSpLocks/>
            <a:stCxn id="15" idx="0"/>
            <a:endCxn id="69" idx="2"/>
          </p:cNvCxnSpPr>
          <p:nvPr/>
        </p:nvCxnSpPr>
        <p:spPr>
          <a:xfrm flipV="1">
            <a:off x="3984188" y="4402724"/>
            <a:ext cx="1095571" cy="1685982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Ορθογώνιο: Ψαλίδισμα μίας γωνίας 45">
            <a:extLst>
              <a:ext uri="{FF2B5EF4-FFF2-40B4-BE49-F238E27FC236}">
                <a16:creationId xmlns:a16="http://schemas.microsoft.com/office/drawing/2014/main" id="{3A4DA5AB-ACA5-E712-3368-461151AC1F6D}"/>
              </a:ext>
            </a:extLst>
          </p:cNvPr>
          <p:cNvSpPr/>
          <p:nvPr/>
        </p:nvSpPr>
        <p:spPr>
          <a:xfrm>
            <a:off x="148941" y="3437810"/>
            <a:ext cx="877904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l-GR" sz="1200" dirty="0"/>
          </a:p>
        </p:txBody>
      </p:sp>
      <p:pic>
        <p:nvPicPr>
          <p:cNvPr id="48" name="Γραφικό 47" descr="Βάση δεδομένων με συμπαγές γέμισμα">
            <a:extLst>
              <a:ext uri="{FF2B5EF4-FFF2-40B4-BE49-F238E27FC236}">
                <a16:creationId xmlns:a16="http://schemas.microsoft.com/office/drawing/2014/main" id="{0397BD9A-4B74-2E1D-1E28-9F525A38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941" y="3482439"/>
            <a:ext cx="212264" cy="212264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5DD84AF2-81C4-2C94-77BB-28DA04D1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8" y="4094088"/>
            <a:ext cx="317026" cy="317026"/>
          </a:xfrm>
          <a:prstGeom prst="rect">
            <a:avLst/>
          </a:prstGeom>
        </p:spPr>
      </p:pic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C34C522D-18D8-2220-62D1-046E9037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78" y="6078785"/>
            <a:ext cx="312045" cy="312045"/>
          </a:xfrm>
          <a:prstGeom prst="rect">
            <a:avLst/>
          </a:prstGeom>
        </p:spPr>
      </p:pic>
      <p:pic>
        <p:nvPicPr>
          <p:cNvPr id="59" name="Εικόνα 58">
            <a:extLst>
              <a:ext uri="{FF2B5EF4-FFF2-40B4-BE49-F238E27FC236}">
                <a16:creationId xmlns:a16="http://schemas.microsoft.com/office/drawing/2014/main" id="{BCC18CC1-BADC-23A9-8598-85CD2B1F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543" y="2994888"/>
            <a:ext cx="317026" cy="317026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46FA1FAF-CDB4-BC09-8A39-8464C4B0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811" y="6002632"/>
            <a:ext cx="264833" cy="264833"/>
          </a:xfrm>
          <a:prstGeom prst="rect">
            <a:avLst/>
          </a:prstGeom>
        </p:spPr>
      </p:pic>
      <p:sp>
        <p:nvSpPr>
          <p:cNvPr id="67" name="Ορθογώνιο: Ψαλίδισμα μίας γωνίας 66">
            <a:extLst>
              <a:ext uri="{FF2B5EF4-FFF2-40B4-BE49-F238E27FC236}">
                <a16:creationId xmlns:a16="http://schemas.microsoft.com/office/drawing/2014/main" id="{8AB0D0DF-7D8B-9F87-ABEC-C1EC32AC872A}"/>
              </a:ext>
            </a:extLst>
          </p:cNvPr>
          <p:cNvSpPr/>
          <p:nvPr/>
        </p:nvSpPr>
        <p:spPr>
          <a:xfrm>
            <a:off x="165060" y="5418960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0" name="Γραφικό 69" descr="Βάση δεδομένων με συμπαγές γέμισμα">
            <a:extLst>
              <a:ext uri="{FF2B5EF4-FFF2-40B4-BE49-F238E27FC236}">
                <a16:creationId xmlns:a16="http://schemas.microsoft.com/office/drawing/2014/main" id="{9BFB8B53-04C5-C0F5-A017-2F88E408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61" y="5463589"/>
            <a:ext cx="212264" cy="212264"/>
          </a:xfrm>
          <a:prstGeom prst="rect">
            <a:avLst/>
          </a:prstGeom>
        </p:spPr>
      </p:pic>
      <p:pic>
        <p:nvPicPr>
          <p:cNvPr id="3" name="Γραφικό 2" descr="Κλείδωμα με συμπαγές γέμισμα">
            <a:extLst>
              <a:ext uri="{FF2B5EF4-FFF2-40B4-BE49-F238E27FC236}">
                <a16:creationId xmlns:a16="http://schemas.microsoft.com/office/drawing/2014/main" id="{EF4E404B-9ECA-89AE-F13B-94131DD0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56" y="4474109"/>
            <a:ext cx="300466" cy="300466"/>
          </a:xfrm>
          <a:prstGeom prst="rect">
            <a:avLst/>
          </a:prstGeom>
        </p:spPr>
      </p:pic>
      <p:pic>
        <p:nvPicPr>
          <p:cNvPr id="4" name="Γραφικό 3" descr="Κλείδωμα με συμπαγές γέμισμα">
            <a:extLst>
              <a:ext uri="{FF2B5EF4-FFF2-40B4-BE49-F238E27FC236}">
                <a16:creationId xmlns:a16="http://schemas.microsoft.com/office/drawing/2014/main" id="{73466882-CCFA-3E3A-B62E-61E6AF7DF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135" y="5796165"/>
            <a:ext cx="300466" cy="300466"/>
          </a:xfrm>
          <a:prstGeom prst="rect">
            <a:avLst/>
          </a:prstGeom>
        </p:spPr>
      </p:pic>
      <p:pic>
        <p:nvPicPr>
          <p:cNvPr id="10" name="Γραφικό 9" descr="Κλείδωμα με συμπαγές γέμισμα">
            <a:extLst>
              <a:ext uri="{FF2B5EF4-FFF2-40B4-BE49-F238E27FC236}">
                <a16:creationId xmlns:a16="http://schemas.microsoft.com/office/drawing/2014/main" id="{6883CB54-CC86-336A-684A-DC517A4CF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2704" y="4441982"/>
            <a:ext cx="300466" cy="300466"/>
          </a:xfrm>
          <a:prstGeom prst="rect">
            <a:avLst/>
          </a:prstGeom>
        </p:spPr>
      </p:pic>
      <p:pic>
        <p:nvPicPr>
          <p:cNvPr id="1028" name="Picture 4" descr="FIWARE · GitHub">
            <a:extLst>
              <a:ext uri="{FF2B5EF4-FFF2-40B4-BE49-F238E27FC236}">
                <a16:creationId xmlns:a16="http://schemas.microsoft.com/office/drawing/2014/main" id="{9297D8BD-B040-201E-FA63-E40E644A6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495875" y="4831839"/>
            <a:ext cx="353277" cy="2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Εικόνα 70">
            <a:extLst>
              <a:ext uri="{FF2B5EF4-FFF2-40B4-BE49-F238E27FC236}">
                <a16:creationId xmlns:a16="http://schemas.microsoft.com/office/drawing/2014/main" id="{22F8C98E-9C77-4E73-7B11-40B7E2A7F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970" y="5060010"/>
            <a:ext cx="313908" cy="313908"/>
          </a:xfrm>
          <a:prstGeom prst="rect">
            <a:avLst/>
          </a:prstGeom>
        </p:spPr>
      </p:pic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34993617-AABF-B241-BECD-FB81441D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88" y="412056"/>
            <a:ext cx="317026" cy="317026"/>
          </a:xfrm>
          <a:prstGeom prst="rect">
            <a:avLst/>
          </a:prstGeom>
        </p:spPr>
      </p:pic>
      <p:sp>
        <p:nvSpPr>
          <p:cNvPr id="75" name="Ορθογώνιο: Ψαλίδισμα μίας γωνίας 74">
            <a:extLst>
              <a:ext uri="{FF2B5EF4-FFF2-40B4-BE49-F238E27FC236}">
                <a16:creationId xmlns:a16="http://schemas.microsoft.com/office/drawing/2014/main" id="{64423B4D-7080-7277-0E5D-64879FE314A1}"/>
              </a:ext>
            </a:extLst>
          </p:cNvPr>
          <p:cNvSpPr/>
          <p:nvPr/>
        </p:nvSpPr>
        <p:spPr>
          <a:xfrm>
            <a:off x="10093901" y="2299123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7" name="Γραφικό 76" descr="Βάση δεδομένων με συμπαγές γέμισμα">
            <a:extLst>
              <a:ext uri="{FF2B5EF4-FFF2-40B4-BE49-F238E27FC236}">
                <a16:creationId xmlns:a16="http://schemas.microsoft.com/office/drawing/2014/main" id="{59AC3C2E-4E1A-47F6-CBC8-1AC182B3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902" y="2343752"/>
            <a:ext cx="212264" cy="212264"/>
          </a:xfrm>
          <a:prstGeom prst="rect">
            <a:avLst/>
          </a:prstGeom>
        </p:spPr>
      </p:pic>
      <p:sp>
        <p:nvSpPr>
          <p:cNvPr id="79" name="Ορθογώνιο τρίγωνο 78">
            <a:extLst>
              <a:ext uri="{FF2B5EF4-FFF2-40B4-BE49-F238E27FC236}">
                <a16:creationId xmlns:a16="http://schemas.microsoft.com/office/drawing/2014/main" id="{410F1994-87CF-A524-B249-8DEAE9263906}"/>
              </a:ext>
            </a:extLst>
          </p:cNvPr>
          <p:cNvSpPr/>
          <p:nvPr/>
        </p:nvSpPr>
        <p:spPr>
          <a:xfrm rot="5400000">
            <a:off x="-2473" y="2472"/>
            <a:ext cx="1225898" cy="1220956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1F634-4E91-BB71-0E50-CA60E95A027F}"/>
              </a:ext>
            </a:extLst>
          </p:cNvPr>
          <p:cNvSpPr txBox="1"/>
          <p:nvPr/>
        </p:nvSpPr>
        <p:spPr>
          <a:xfrm rot="18811086">
            <a:off x="-104194" y="27235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Consumer</a:t>
            </a:r>
            <a:endParaRPr lang="el-GR" dirty="0"/>
          </a:p>
        </p:txBody>
      </p:sp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6E89DF90-DBB8-3A77-B65D-46C2584F3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335" y="4137204"/>
            <a:ext cx="347587" cy="347587"/>
          </a:xfrm>
          <a:prstGeom prst="rect">
            <a:avLst/>
          </a:prstGeom>
        </p:spPr>
      </p:pic>
      <p:pic>
        <p:nvPicPr>
          <p:cNvPr id="84" name="Εικόνα 83">
            <a:extLst>
              <a:ext uri="{FF2B5EF4-FFF2-40B4-BE49-F238E27FC236}">
                <a16:creationId xmlns:a16="http://schemas.microsoft.com/office/drawing/2014/main" id="{DFF98BF4-07EE-89C6-68AF-7CF477060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8652" y="3809016"/>
            <a:ext cx="255777" cy="255777"/>
          </a:xfrm>
          <a:prstGeom prst="rect">
            <a:avLst/>
          </a:prstGeom>
        </p:spPr>
      </p:pic>
      <p:pic>
        <p:nvPicPr>
          <p:cNvPr id="86" name="Εικόνα 85">
            <a:extLst>
              <a:ext uri="{FF2B5EF4-FFF2-40B4-BE49-F238E27FC236}">
                <a16:creationId xmlns:a16="http://schemas.microsoft.com/office/drawing/2014/main" id="{0E59F05D-6810-9291-93EE-DBB55BF6C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480" y="6453945"/>
            <a:ext cx="356626" cy="35662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7A9A6A-6FA9-98D9-04A4-7F0639D5B2B5}"/>
              </a:ext>
            </a:extLst>
          </p:cNvPr>
          <p:cNvSpPr/>
          <p:nvPr/>
        </p:nvSpPr>
        <p:spPr>
          <a:xfrm>
            <a:off x="10745968" y="1465022"/>
            <a:ext cx="1438191" cy="72830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Copernicus </a:t>
            </a:r>
            <a:r>
              <a:rPr lang="en-US" dirty="0" err="1"/>
              <a:t>effis</a:t>
            </a:r>
            <a:r>
              <a:rPr lang="en-US" dirty="0"/>
              <a:t> API</a:t>
            </a:r>
            <a:endParaRPr lang="el-GR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A330E5-32BF-6F39-E3E1-089EADFE6F4D}"/>
              </a:ext>
            </a:extLst>
          </p:cNvPr>
          <p:cNvCxnSpPr>
            <a:stCxn id="2" idx="2"/>
            <a:endCxn id="7" idx="3"/>
          </p:cNvCxnSpPr>
          <p:nvPr/>
        </p:nvCxnSpPr>
        <p:spPr>
          <a:xfrm rot="5400000">
            <a:off x="11019481" y="2535904"/>
            <a:ext cx="788165" cy="10300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dvanced geospatial toolkit for Typescript | Turf.js">
            <a:hlinkClick r:id="rId13"/>
            <a:extLst>
              <a:ext uri="{FF2B5EF4-FFF2-40B4-BE49-F238E27FC236}">
                <a16:creationId xmlns:a16="http://schemas.microsoft.com/office/drawing/2014/main" id="{E973F568-34FF-A6B7-4A84-CB94A3F2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775" y="3006854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GitHub - International-Data-Spaces-Association/IDS-testbed">
            <a:hlinkClick r:id="rId15"/>
            <a:extLst>
              <a:ext uri="{FF2B5EF4-FFF2-40B4-BE49-F238E27FC236}">
                <a16:creationId xmlns:a16="http://schemas.microsoft.com/office/drawing/2014/main" id="{871D9E37-AD07-600C-887C-571769EE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91" y="5869167"/>
            <a:ext cx="573836" cy="5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Flowchart: Off-page Connector 89">
            <a:extLst>
              <a:ext uri="{FF2B5EF4-FFF2-40B4-BE49-F238E27FC236}">
                <a16:creationId xmlns:a16="http://schemas.microsoft.com/office/drawing/2014/main" id="{38006670-3253-4BF6-8C57-3D0E8C1013A6}"/>
              </a:ext>
            </a:extLst>
          </p:cNvPr>
          <p:cNvSpPr/>
          <p:nvPr/>
        </p:nvSpPr>
        <p:spPr>
          <a:xfrm>
            <a:off x="4656357" y="931137"/>
            <a:ext cx="2015613" cy="1060821"/>
          </a:xfrm>
          <a:prstGeom prst="flowChartOffpage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Connector</a:t>
            </a:r>
            <a:endParaRPr lang="el-GR" dirty="0"/>
          </a:p>
        </p:txBody>
      </p:sp>
      <p:sp>
        <p:nvSpPr>
          <p:cNvPr id="91" name="Flowchart: Off-page Connector 90">
            <a:extLst>
              <a:ext uri="{FF2B5EF4-FFF2-40B4-BE49-F238E27FC236}">
                <a16:creationId xmlns:a16="http://schemas.microsoft.com/office/drawing/2014/main" id="{D1D32294-DDD7-49AB-A58F-F1C206DF71D1}"/>
              </a:ext>
            </a:extLst>
          </p:cNvPr>
          <p:cNvSpPr/>
          <p:nvPr/>
        </p:nvSpPr>
        <p:spPr>
          <a:xfrm>
            <a:off x="5035316" y="3227722"/>
            <a:ext cx="1288490" cy="679448"/>
          </a:xfrm>
          <a:prstGeom prst="flowChartOffpage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l-GR" dirty="0"/>
          </a:p>
        </p:txBody>
      </p:sp>
      <p:sp>
        <p:nvSpPr>
          <p:cNvPr id="93" name="Rectangle: Folded Corner 92">
            <a:extLst>
              <a:ext uri="{FF2B5EF4-FFF2-40B4-BE49-F238E27FC236}">
                <a16:creationId xmlns:a16="http://schemas.microsoft.com/office/drawing/2014/main" id="{1E9AC7F5-F82D-4584-A183-77FBF8A2CF72}"/>
              </a:ext>
            </a:extLst>
          </p:cNvPr>
          <p:cNvSpPr/>
          <p:nvPr/>
        </p:nvSpPr>
        <p:spPr>
          <a:xfrm>
            <a:off x="6888338" y="699258"/>
            <a:ext cx="2027906" cy="132994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1400" dirty="0"/>
              <a:t>Run the Connector software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Provide Certificates</a:t>
            </a:r>
            <a:endParaRPr lang="el-GR" sz="1400" dirty="0"/>
          </a:p>
          <a:p>
            <a:pPr marL="285750" indent="-285750">
              <a:buFontTx/>
              <a:buChar char="-"/>
            </a:pPr>
            <a:r>
              <a:rPr lang="en-GB" sz="1400" dirty="0"/>
              <a:t>Construct self Description</a:t>
            </a:r>
          </a:p>
        </p:txBody>
      </p:sp>
      <p:sp>
        <p:nvSpPr>
          <p:cNvPr id="94" name="Rectangle: Folded Corner 93">
            <a:extLst>
              <a:ext uri="{FF2B5EF4-FFF2-40B4-BE49-F238E27FC236}">
                <a16:creationId xmlns:a16="http://schemas.microsoft.com/office/drawing/2014/main" id="{6AC9EEDF-7997-41B5-A6B6-1E763E229B35}"/>
              </a:ext>
            </a:extLst>
          </p:cNvPr>
          <p:cNvSpPr/>
          <p:nvPr/>
        </p:nvSpPr>
        <p:spPr>
          <a:xfrm>
            <a:off x="2616356" y="2440450"/>
            <a:ext cx="2165132" cy="143930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1400" dirty="0"/>
              <a:t>Get Unique URI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Provide self Description, title, maintainer, security profile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Get verified from DAPS</a:t>
            </a:r>
          </a:p>
        </p:txBody>
      </p:sp>
      <p:cxnSp>
        <p:nvCxnSpPr>
          <p:cNvPr id="95" name="Γραμμή σύνδεσης: Γωνιώδης 77">
            <a:extLst>
              <a:ext uri="{FF2B5EF4-FFF2-40B4-BE49-F238E27FC236}">
                <a16:creationId xmlns:a16="http://schemas.microsoft.com/office/drawing/2014/main" id="{2CD36670-9B81-4C76-A1AD-5B3B1793AF93}"/>
              </a:ext>
            </a:extLst>
          </p:cNvPr>
          <p:cNvCxnSpPr>
            <a:cxnSpLocks/>
            <a:stCxn id="51" idx="1"/>
            <a:endCxn id="69" idx="3"/>
          </p:cNvCxnSpPr>
          <p:nvPr/>
        </p:nvCxnSpPr>
        <p:spPr>
          <a:xfrm rot="16200000" flipH="1">
            <a:off x="5240174" y="3514844"/>
            <a:ext cx="863376" cy="1539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Γραμμή σύνδεσης: Γωνιώδης 20">
            <a:extLst>
              <a:ext uri="{FF2B5EF4-FFF2-40B4-BE49-F238E27FC236}">
                <a16:creationId xmlns:a16="http://schemas.microsoft.com/office/drawing/2014/main" id="{B460DA62-65D7-4295-BB1F-59AA49F09BB0}"/>
              </a:ext>
            </a:extLst>
          </p:cNvPr>
          <p:cNvCxnSpPr>
            <a:cxnSpLocks/>
            <a:stCxn id="68" idx="2"/>
            <a:endCxn id="51" idx="3"/>
          </p:cNvCxnSpPr>
          <p:nvPr/>
        </p:nvCxnSpPr>
        <p:spPr>
          <a:xfrm rot="5400000">
            <a:off x="4959573" y="1473884"/>
            <a:ext cx="1424579" cy="15398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Flowchart: Off-page Connector 103">
            <a:extLst>
              <a:ext uri="{FF2B5EF4-FFF2-40B4-BE49-F238E27FC236}">
                <a16:creationId xmlns:a16="http://schemas.microsoft.com/office/drawing/2014/main" id="{69EDF0AB-6D45-452F-B134-8C59885CE9F7}"/>
              </a:ext>
            </a:extLst>
          </p:cNvPr>
          <p:cNvSpPr/>
          <p:nvPr/>
        </p:nvSpPr>
        <p:spPr>
          <a:xfrm>
            <a:off x="5019917" y="3164591"/>
            <a:ext cx="1288490" cy="679448"/>
          </a:xfrm>
          <a:prstGeom prst="flowChartOffpage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for</a:t>
            </a:r>
          </a:p>
          <a:p>
            <a:pPr algn="ctr"/>
            <a:r>
              <a:rPr lang="en-US" dirty="0"/>
              <a:t>Connectors</a:t>
            </a:r>
            <a:endParaRPr lang="el-GR" dirty="0"/>
          </a:p>
        </p:txBody>
      </p:sp>
      <p:sp>
        <p:nvSpPr>
          <p:cNvPr id="105" name="Rectangle: Folded Corner 104">
            <a:extLst>
              <a:ext uri="{FF2B5EF4-FFF2-40B4-BE49-F238E27FC236}">
                <a16:creationId xmlns:a16="http://schemas.microsoft.com/office/drawing/2014/main" id="{80B96267-4388-4A72-94B0-BC66AFCB6EDE}"/>
              </a:ext>
            </a:extLst>
          </p:cNvPr>
          <p:cNvSpPr/>
          <p:nvPr/>
        </p:nvSpPr>
        <p:spPr>
          <a:xfrm>
            <a:off x="6409063" y="2274585"/>
            <a:ext cx="1880799" cy="1658359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The Consumer queries for a list of all registered Connectors.</a:t>
            </a:r>
          </a:p>
          <a:p>
            <a:r>
              <a:rPr lang="en-GB" sz="1400" dirty="0"/>
              <a:t>The Broker returns the list with access URLs and metadata.</a:t>
            </a:r>
          </a:p>
        </p:txBody>
      </p:sp>
      <p:sp>
        <p:nvSpPr>
          <p:cNvPr id="108" name="Rectangle: Folded Corner 107">
            <a:extLst>
              <a:ext uri="{FF2B5EF4-FFF2-40B4-BE49-F238E27FC236}">
                <a16:creationId xmlns:a16="http://schemas.microsoft.com/office/drawing/2014/main" id="{8C5B6298-7CF2-422A-B9A6-C425B8F24736}"/>
              </a:ext>
            </a:extLst>
          </p:cNvPr>
          <p:cNvSpPr/>
          <p:nvPr/>
        </p:nvSpPr>
        <p:spPr>
          <a:xfrm>
            <a:off x="2552859" y="69389"/>
            <a:ext cx="2027906" cy="132994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The Consumer decides which Connectors are relevant and proceeds to contact them via their access URLs.</a:t>
            </a:r>
          </a:p>
        </p:txBody>
      </p:sp>
    </p:spTree>
    <p:extLst>
      <p:ext uri="{BB962C8B-B14F-4D97-AF65-F5344CB8AC3E}">
        <p14:creationId xmlns:p14="http://schemas.microsoft.com/office/powerpoint/2010/main" val="13487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0" grpId="0" animBg="1"/>
      <p:bldP spid="90" grpId="1" animBg="1"/>
      <p:bldP spid="91" grpId="0" animBg="1"/>
      <p:bldP spid="91" grpId="1" animBg="1"/>
      <p:bldP spid="93" grpId="0" animBg="1"/>
      <p:bldP spid="93" grpId="1" animBg="1"/>
      <p:bldP spid="94" grpId="0" animBg="1"/>
      <p:bldP spid="94" grpId="1" animBg="1"/>
      <p:bldP spid="104" grpId="0" animBg="1"/>
      <p:bldP spid="104" grpId="1" animBg="1"/>
      <p:bldP spid="105" grpId="0" animBg="1"/>
      <p:bldP spid="105" grpId="1" animBg="1"/>
      <p:bldP spid="108" grpId="0" animBg="1"/>
      <p:bldP spid="10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1A09-EFC3-6803-8453-9D944B95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5CE0F44-8FCE-4630-9695-5B005F9C1028}"/>
              </a:ext>
            </a:extLst>
          </p:cNvPr>
          <p:cNvSpPr/>
          <p:nvPr/>
        </p:nvSpPr>
        <p:spPr>
          <a:xfrm>
            <a:off x="2057400" y="1683645"/>
            <a:ext cx="7824830" cy="5157897"/>
          </a:xfrm>
          <a:prstGeom prst="roundRect">
            <a:avLst/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D779080E-AB0F-B584-21E1-646BAC98D521}"/>
              </a:ext>
            </a:extLst>
          </p:cNvPr>
          <p:cNvSpPr/>
          <p:nvPr/>
        </p:nvSpPr>
        <p:spPr>
          <a:xfrm>
            <a:off x="98229" y="5719251"/>
            <a:ext cx="1258148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Mitroo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API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BA50C030-3B01-8916-EF1B-DF8445518ED1}"/>
              </a:ext>
            </a:extLst>
          </p:cNvPr>
          <p:cNvSpPr/>
          <p:nvPr/>
        </p:nvSpPr>
        <p:spPr>
          <a:xfrm>
            <a:off x="1989149" y="390191"/>
            <a:ext cx="1336766" cy="7228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Amea club API</a:t>
            </a:r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60B80EBD-58A0-F48E-A2B2-6593897F3B5B}"/>
              </a:ext>
            </a:extLst>
          </p:cNvPr>
          <p:cNvSpPr/>
          <p:nvPr/>
        </p:nvSpPr>
        <p:spPr>
          <a:xfrm>
            <a:off x="10025295" y="2572185"/>
            <a:ext cx="1336766" cy="818606"/>
          </a:xfrm>
          <a:prstGeom prst="roundRect">
            <a:avLst/>
          </a:prstGeom>
          <a:solidFill>
            <a:srgbClr val="EE5E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Disasters</a:t>
            </a:r>
            <a:br>
              <a:rPr lang="en-US" dirty="0"/>
            </a:br>
            <a:r>
              <a:rPr lang="en-US" dirty="0"/>
              <a:t>API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A78CB97-F68F-7C64-EB2F-736B743C8CDF}"/>
              </a:ext>
            </a:extLst>
          </p:cNvPr>
          <p:cNvSpPr/>
          <p:nvPr/>
        </p:nvSpPr>
        <p:spPr>
          <a:xfrm>
            <a:off x="10601330" y="5907556"/>
            <a:ext cx="1336766" cy="8977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</a:t>
            </a:r>
          </a:p>
          <a:p>
            <a:pPr algn="ctr"/>
            <a:r>
              <a:rPr lang="en-US" dirty="0"/>
              <a:t>Generator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07491CD5-59B6-585F-2C37-E2D4ED69171A}"/>
              </a:ext>
            </a:extLst>
          </p:cNvPr>
          <p:cNvSpPr/>
          <p:nvPr/>
        </p:nvSpPr>
        <p:spPr>
          <a:xfrm>
            <a:off x="10430425" y="4771872"/>
            <a:ext cx="1678577" cy="8186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Fiware</a:t>
            </a:r>
            <a:r>
              <a:rPr lang="en-US" dirty="0"/>
              <a:t> Platform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C8DB9-5273-04BC-94C6-2655203A8468}"/>
              </a:ext>
            </a:extLst>
          </p:cNvPr>
          <p:cNvSpPr txBox="1"/>
          <p:nvPr/>
        </p:nvSpPr>
        <p:spPr>
          <a:xfrm>
            <a:off x="4244377" y="6360741"/>
            <a:ext cx="333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Dataspace Ecosystem</a:t>
            </a:r>
            <a:endParaRPr lang="el-GR" sz="2400" dirty="0"/>
          </a:p>
        </p:txBody>
      </p:sp>
      <p:sp>
        <p:nvSpPr>
          <p:cNvPr id="15" name="Ορθογώνιο: Ψαλίδισμα διαγώνιων γωνιών 14">
            <a:extLst>
              <a:ext uri="{FF2B5EF4-FFF2-40B4-BE49-F238E27FC236}">
                <a16:creationId xmlns:a16="http://schemas.microsoft.com/office/drawing/2014/main" id="{E0D4D6B7-C8CF-5A08-7849-D278A2A6AFA4}"/>
              </a:ext>
            </a:extLst>
          </p:cNvPr>
          <p:cNvSpPr/>
          <p:nvPr/>
        </p:nvSpPr>
        <p:spPr>
          <a:xfrm>
            <a:off x="2555982" y="5640214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</a:t>
            </a:r>
            <a:r>
              <a:rPr lang="en-US" dirty="0" err="1"/>
              <a:t>Mhtroo</a:t>
            </a:r>
            <a:endParaRPr lang="el-GR" dirty="0"/>
          </a:p>
        </p:txBody>
      </p:sp>
      <p:sp>
        <p:nvSpPr>
          <p:cNvPr id="16" name="Ορθογώνιο: Ψαλίδισμα διαγώνιων γωνιών 15">
            <a:extLst>
              <a:ext uri="{FF2B5EF4-FFF2-40B4-BE49-F238E27FC236}">
                <a16:creationId xmlns:a16="http://schemas.microsoft.com/office/drawing/2014/main" id="{94E0A960-4B8E-0E37-EF87-E765BD2AA287}"/>
              </a:ext>
            </a:extLst>
          </p:cNvPr>
          <p:cNvSpPr/>
          <p:nvPr/>
        </p:nvSpPr>
        <p:spPr>
          <a:xfrm>
            <a:off x="3005121" y="1987370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Amea Club</a:t>
            </a:r>
            <a:endParaRPr lang="el-GR" dirty="0"/>
          </a:p>
        </p:txBody>
      </p:sp>
      <p:sp>
        <p:nvSpPr>
          <p:cNvPr id="17" name="Ορθογώνιο: Ψαλίδισμα διαγώνιων γωνιών 16">
            <a:extLst>
              <a:ext uri="{FF2B5EF4-FFF2-40B4-BE49-F238E27FC236}">
                <a16:creationId xmlns:a16="http://schemas.microsoft.com/office/drawing/2014/main" id="{C7085F44-3418-0080-7B18-4AB8A5DA1C37}"/>
              </a:ext>
            </a:extLst>
          </p:cNvPr>
          <p:cNvSpPr/>
          <p:nvPr/>
        </p:nvSpPr>
        <p:spPr>
          <a:xfrm>
            <a:off x="8191233" y="3681910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Natural Disasters</a:t>
            </a:r>
            <a:endParaRPr lang="el-GR" dirty="0"/>
          </a:p>
        </p:txBody>
      </p:sp>
      <p:sp>
        <p:nvSpPr>
          <p:cNvPr id="18" name="Ορθογώνιο: Ψαλίδισμα διαγώνιων γωνιών 17">
            <a:extLst>
              <a:ext uri="{FF2B5EF4-FFF2-40B4-BE49-F238E27FC236}">
                <a16:creationId xmlns:a16="http://schemas.microsoft.com/office/drawing/2014/main" id="{BF9B27B3-333C-41F9-A965-7422261F00CC}"/>
              </a:ext>
            </a:extLst>
          </p:cNvPr>
          <p:cNvSpPr/>
          <p:nvPr/>
        </p:nvSpPr>
        <p:spPr>
          <a:xfrm>
            <a:off x="8202141" y="4633680"/>
            <a:ext cx="1428206" cy="896983"/>
          </a:xfrm>
          <a:prstGeom prst="snip2Diag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</a:p>
          <a:p>
            <a:pPr algn="ctr"/>
            <a:r>
              <a:rPr lang="en-US" dirty="0"/>
              <a:t>Civil Service</a:t>
            </a:r>
            <a:endParaRPr lang="el-GR" dirty="0"/>
          </a:p>
        </p:txBody>
      </p:sp>
      <p:cxnSp>
        <p:nvCxnSpPr>
          <p:cNvPr id="20" name="Γραμμή σύνδεσης: Γωνιώδης 19">
            <a:extLst>
              <a:ext uri="{FF2B5EF4-FFF2-40B4-BE49-F238E27FC236}">
                <a16:creationId xmlns:a16="http://schemas.microsoft.com/office/drawing/2014/main" id="{0BD16AFA-2848-78BD-A1C9-5B127991A2D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11111174" y="5749017"/>
            <a:ext cx="3170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Γραμμή σύνδεσης: Γωνιώδης 20">
            <a:extLst>
              <a:ext uri="{FF2B5EF4-FFF2-40B4-BE49-F238E27FC236}">
                <a16:creationId xmlns:a16="http://schemas.microsoft.com/office/drawing/2014/main" id="{6FF5F635-744D-0153-902D-B0B6771476A0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9786754" y="3223477"/>
            <a:ext cx="739611" cy="107423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3B32D542-B37F-4D6D-3917-6C6E40F2FE63}"/>
              </a:ext>
            </a:extLst>
          </p:cNvPr>
          <p:cNvCxnSpPr>
            <a:cxnSpLocks/>
            <a:stCxn id="6" idx="2"/>
            <a:endCxn id="16" idx="2"/>
          </p:cNvCxnSpPr>
          <p:nvPr/>
        </p:nvCxnSpPr>
        <p:spPr>
          <a:xfrm rot="16200000" flipH="1">
            <a:off x="2169897" y="1600637"/>
            <a:ext cx="1322859" cy="34758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Γραμμή σύνδεσης: Γωνιώδης 27">
            <a:extLst>
              <a:ext uri="{FF2B5EF4-FFF2-40B4-BE49-F238E27FC236}">
                <a16:creationId xmlns:a16="http://schemas.microsoft.com/office/drawing/2014/main" id="{52699A96-3AEB-9F76-B10F-ECFF45F70305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1356377" y="6080657"/>
            <a:ext cx="1199605" cy="804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Γραμμή σύνδεσης: Γωνιώδης 30">
            <a:extLst>
              <a:ext uri="{FF2B5EF4-FFF2-40B4-BE49-F238E27FC236}">
                <a16:creationId xmlns:a16="http://schemas.microsoft.com/office/drawing/2014/main" id="{AFFC757E-FCD5-A66C-BB2D-7C07914ABBC9}"/>
              </a:ext>
            </a:extLst>
          </p:cNvPr>
          <p:cNvCxnSpPr>
            <a:cxnSpLocks/>
            <a:stCxn id="9" idx="0"/>
            <a:endCxn id="18" idx="0"/>
          </p:cNvCxnSpPr>
          <p:nvPr/>
        </p:nvCxnSpPr>
        <p:spPr>
          <a:xfrm rot="16200000" flipH="1" flipV="1">
            <a:off x="10294881" y="4107338"/>
            <a:ext cx="310300" cy="1639367"/>
          </a:xfrm>
          <a:prstGeom prst="bentConnector4">
            <a:avLst>
              <a:gd name="adj1" fmla="val -73671"/>
              <a:gd name="adj2" fmla="val 75598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Ορθογώνιο: Ψαλίδισμα διαγώνιων γωνιών 50">
            <a:extLst>
              <a:ext uri="{FF2B5EF4-FFF2-40B4-BE49-F238E27FC236}">
                <a16:creationId xmlns:a16="http://schemas.microsoft.com/office/drawing/2014/main" id="{2418A9BF-4CAF-8EA3-58AD-060509ECD487}"/>
              </a:ext>
            </a:extLst>
          </p:cNvPr>
          <p:cNvSpPr/>
          <p:nvPr/>
        </p:nvSpPr>
        <p:spPr>
          <a:xfrm>
            <a:off x="7264881" y="2092284"/>
            <a:ext cx="1428206" cy="89698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Consumer</a:t>
            </a:r>
            <a:endParaRPr lang="el-GR" dirty="0"/>
          </a:p>
        </p:txBody>
      </p:sp>
      <p:sp>
        <p:nvSpPr>
          <p:cNvPr id="53" name="Ρόμβος 52">
            <a:extLst>
              <a:ext uri="{FF2B5EF4-FFF2-40B4-BE49-F238E27FC236}">
                <a16:creationId xmlns:a16="http://schemas.microsoft.com/office/drawing/2014/main" id="{0703DAC3-6709-083A-1E75-AFBE25B68EEE}"/>
              </a:ext>
            </a:extLst>
          </p:cNvPr>
          <p:cNvSpPr/>
          <p:nvPr/>
        </p:nvSpPr>
        <p:spPr>
          <a:xfrm>
            <a:off x="6076723" y="4938526"/>
            <a:ext cx="1504403" cy="1198517"/>
          </a:xfrm>
          <a:prstGeom prst="diamon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DAPS</a:t>
            </a:r>
            <a:endParaRPr lang="el-GR" dirty="0"/>
          </a:p>
        </p:txBody>
      </p:sp>
      <p:cxnSp>
        <p:nvCxnSpPr>
          <p:cNvPr id="58" name="Γραμμή σύνδεσης: Γωνιώδης 57">
            <a:extLst>
              <a:ext uri="{FF2B5EF4-FFF2-40B4-BE49-F238E27FC236}">
                <a16:creationId xmlns:a16="http://schemas.microsoft.com/office/drawing/2014/main" id="{C97ADADA-CDFD-9A33-FA67-7D2AAF508DC7}"/>
              </a:ext>
            </a:extLst>
          </p:cNvPr>
          <p:cNvCxnSpPr>
            <a:cxnSpLocks/>
            <a:stCxn id="69" idx="1"/>
            <a:endCxn id="53" idx="1"/>
          </p:cNvCxnSpPr>
          <p:nvPr/>
        </p:nvCxnSpPr>
        <p:spPr>
          <a:xfrm rot="16200000" flipH="1">
            <a:off x="5534857" y="4995919"/>
            <a:ext cx="686570" cy="39716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Γραμμή σύνδεσης: Γωνιώδης 61">
            <a:extLst>
              <a:ext uri="{FF2B5EF4-FFF2-40B4-BE49-F238E27FC236}">
                <a16:creationId xmlns:a16="http://schemas.microsoft.com/office/drawing/2014/main" id="{F29457F3-161C-9FAB-32D3-190CCC549FE6}"/>
              </a:ext>
            </a:extLst>
          </p:cNvPr>
          <p:cNvCxnSpPr>
            <a:cxnSpLocks/>
            <a:stCxn id="16" idx="1"/>
          </p:cNvCxnSpPr>
          <p:nvPr/>
        </p:nvCxnSpPr>
        <p:spPr>
          <a:xfrm rot="16200000" flipH="1">
            <a:off x="3878756" y="2724820"/>
            <a:ext cx="1041470" cy="1360535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Ορθογώνιο: Στρογγύλεμα γωνιών 67">
            <a:extLst>
              <a:ext uri="{FF2B5EF4-FFF2-40B4-BE49-F238E27FC236}">
                <a16:creationId xmlns:a16="http://schemas.microsoft.com/office/drawing/2014/main" id="{4D00E5B9-FE08-58BE-BCDE-34CE33A0F4B8}"/>
              </a:ext>
            </a:extLst>
          </p:cNvPr>
          <p:cNvSpPr/>
          <p:nvPr/>
        </p:nvSpPr>
        <p:spPr>
          <a:xfrm>
            <a:off x="7871884" y="113807"/>
            <a:ext cx="2010346" cy="722812"/>
          </a:xfrm>
          <a:prstGeom prst="roundRect">
            <a:avLst/>
          </a:prstGeom>
          <a:solidFill>
            <a:srgbClr val="D3AF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Civil Protection Demo App</a:t>
            </a:r>
            <a:endParaRPr lang="el-GR" sz="2000" dirty="0"/>
          </a:p>
        </p:txBody>
      </p:sp>
      <p:sp>
        <p:nvSpPr>
          <p:cNvPr id="69" name="Ορθογώνιο: Ψαλίδισμα διαγώνιων γωνιών 68">
            <a:extLst>
              <a:ext uri="{FF2B5EF4-FFF2-40B4-BE49-F238E27FC236}">
                <a16:creationId xmlns:a16="http://schemas.microsoft.com/office/drawing/2014/main" id="{5FC1335E-E56B-F057-ACB3-264ECE3B4DD8}"/>
              </a:ext>
            </a:extLst>
          </p:cNvPr>
          <p:cNvSpPr/>
          <p:nvPr/>
        </p:nvSpPr>
        <p:spPr>
          <a:xfrm>
            <a:off x="5079759" y="3954232"/>
            <a:ext cx="1199605" cy="896983"/>
          </a:xfrm>
          <a:prstGeom prst="snip2Diag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  <a:endParaRPr lang="el-GR" dirty="0"/>
          </a:p>
        </p:txBody>
      </p:sp>
      <p:cxnSp>
        <p:nvCxnSpPr>
          <p:cNvPr id="76" name="Γραμμή σύνδεσης: Γωνιώδης 75">
            <a:extLst>
              <a:ext uri="{FF2B5EF4-FFF2-40B4-BE49-F238E27FC236}">
                <a16:creationId xmlns:a16="http://schemas.microsoft.com/office/drawing/2014/main" id="{36ADA197-ECA2-060E-AD36-45A1B2BDE506}"/>
              </a:ext>
            </a:extLst>
          </p:cNvPr>
          <p:cNvCxnSpPr>
            <a:cxnSpLocks/>
            <a:stCxn id="18" idx="2"/>
            <a:endCxn id="69" idx="0"/>
          </p:cNvCxnSpPr>
          <p:nvPr/>
        </p:nvCxnSpPr>
        <p:spPr>
          <a:xfrm rot="10800000">
            <a:off x="6279365" y="4402724"/>
            <a:ext cx="1922777" cy="679448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Γραμμή σύνδεσης: Γωνιώδης 77">
            <a:extLst>
              <a:ext uri="{FF2B5EF4-FFF2-40B4-BE49-F238E27FC236}">
                <a16:creationId xmlns:a16="http://schemas.microsoft.com/office/drawing/2014/main" id="{98760A3C-51F7-7F5F-5A7A-B0826A3A59DC}"/>
              </a:ext>
            </a:extLst>
          </p:cNvPr>
          <p:cNvCxnSpPr>
            <a:cxnSpLocks/>
            <a:stCxn id="17" idx="2"/>
          </p:cNvCxnSpPr>
          <p:nvPr/>
        </p:nvCxnSpPr>
        <p:spPr>
          <a:xfrm rot="10800000">
            <a:off x="6309303" y="4130144"/>
            <a:ext cx="1881930" cy="258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Γραμμή σύνδεσης: Γωνιώδης 87">
            <a:extLst>
              <a:ext uri="{FF2B5EF4-FFF2-40B4-BE49-F238E27FC236}">
                <a16:creationId xmlns:a16="http://schemas.microsoft.com/office/drawing/2014/main" id="{A5B9E4D9-2446-FCD4-3623-EBED69C07B20}"/>
              </a:ext>
            </a:extLst>
          </p:cNvPr>
          <p:cNvCxnSpPr>
            <a:cxnSpLocks/>
            <a:stCxn id="15" idx="0"/>
            <a:endCxn id="69" idx="2"/>
          </p:cNvCxnSpPr>
          <p:nvPr/>
        </p:nvCxnSpPr>
        <p:spPr>
          <a:xfrm flipV="1">
            <a:off x="3984188" y="4402724"/>
            <a:ext cx="1095571" cy="1685982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Ορθογώνιο: Ψαλίδισμα μίας γωνίας 45">
            <a:extLst>
              <a:ext uri="{FF2B5EF4-FFF2-40B4-BE49-F238E27FC236}">
                <a16:creationId xmlns:a16="http://schemas.microsoft.com/office/drawing/2014/main" id="{3A4DA5AB-ACA5-E712-3368-461151AC1F6D}"/>
              </a:ext>
            </a:extLst>
          </p:cNvPr>
          <p:cNvSpPr/>
          <p:nvPr/>
        </p:nvSpPr>
        <p:spPr>
          <a:xfrm>
            <a:off x="2079452" y="87038"/>
            <a:ext cx="877904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l-GR" sz="1200" dirty="0"/>
          </a:p>
        </p:txBody>
      </p:sp>
      <p:pic>
        <p:nvPicPr>
          <p:cNvPr id="48" name="Γραφικό 47" descr="Βάση δεδομένων με συμπαγές γέμισμα">
            <a:extLst>
              <a:ext uri="{FF2B5EF4-FFF2-40B4-BE49-F238E27FC236}">
                <a16:creationId xmlns:a16="http://schemas.microsoft.com/office/drawing/2014/main" id="{0397BD9A-4B74-2E1D-1E28-9F525A38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452" y="131667"/>
            <a:ext cx="212264" cy="212264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5DD84AF2-81C4-2C94-77BB-28DA04D1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49" y="743316"/>
            <a:ext cx="317026" cy="317026"/>
          </a:xfrm>
          <a:prstGeom prst="rect">
            <a:avLst/>
          </a:prstGeom>
        </p:spPr>
      </p:pic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C34C522D-18D8-2220-62D1-046E9037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78" y="6078785"/>
            <a:ext cx="312045" cy="312045"/>
          </a:xfrm>
          <a:prstGeom prst="rect">
            <a:avLst/>
          </a:prstGeom>
        </p:spPr>
      </p:pic>
      <p:pic>
        <p:nvPicPr>
          <p:cNvPr id="59" name="Εικόνα 58">
            <a:extLst>
              <a:ext uri="{FF2B5EF4-FFF2-40B4-BE49-F238E27FC236}">
                <a16:creationId xmlns:a16="http://schemas.microsoft.com/office/drawing/2014/main" id="{BCC18CC1-BADC-23A9-8598-85CD2B1F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543" y="2994888"/>
            <a:ext cx="317026" cy="317026"/>
          </a:xfrm>
          <a:prstGeom prst="rect">
            <a:avLst/>
          </a:prstGeom>
        </p:spPr>
      </p:pic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46FA1FAF-CDB4-BC09-8A39-8464C4B0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811" y="6002632"/>
            <a:ext cx="264833" cy="264833"/>
          </a:xfrm>
          <a:prstGeom prst="rect">
            <a:avLst/>
          </a:prstGeom>
        </p:spPr>
      </p:pic>
      <p:sp>
        <p:nvSpPr>
          <p:cNvPr id="67" name="Ορθογώνιο: Ψαλίδισμα μίας γωνίας 66">
            <a:extLst>
              <a:ext uri="{FF2B5EF4-FFF2-40B4-BE49-F238E27FC236}">
                <a16:creationId xmlns:a16="http://schemas.microsoft.com/office/drawing/2014/main" id="{8AB0D0DF-7D8B-9F87-ABEC-C1EC32AC872A}"/>
              </a:ext>
            </a:extLst>
          </p:cNvPr>
          <p:cNvSpPr/>
          <p:nvPr/>
        </p:nvSpPr>
        <p:spPr>
          <a:xfrm>
            <a:off x="165060" y="5418960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0" name="Γραφικό 69" descr="Βάση δεδομένων με συμπαγές γέμισμα">
            <a:extLst>
              <a:ext uri="{FF2B5EF4-FFF2-40B4-BE49-F238E27FC236}">
                <a16:creationId xmlns:a16="http://schemas.microsoft.com/office/drawing/2014/main" id="{9BFB8B53-04C5-C0F5-A017-2F88E408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61" y="5463589"/>
            <a:ext cx="212264" cy="212264"/>
          </a:xfrm>
          <a:prstGeom prst="rect">
            <a:avLst/>
          </a:prstGeom>
        </p:spPr>
      </p:pic>
      <p:pic>
        <p:nvPicPr>
          <p:cNvPr id="3" name="Γραφικό 2" descr="Κλείδωμα με συμπαγές γέμισμα">
            <a:extLst>
              <a:ext uri="{FF2B5EF4-FFF2-40B4-BE49-F238E27FC236}">
                <a16:creationId xmlns:a16="http://schemas.microsoft.com/office/drawing/2014/main" id="{EF4E404B-9ECA-89AE-F13B-94131DD0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4367" y="1123337"/>
            <a:ext cx="300466" cy="300466"/>
          </a:xfrm>
          <a:prstGeom prst="rect">
            <a:avLst/>
          </a:prstGeom>
        </p:spPr>
      </p:pic>
      <p:pic>
        <p:nvPicPr>
          <p:cNvPr id="4" name="Γραφικό 3" descr="Κλείδωμα με συμπαγές γέμισμα">
            <a:extLst>
              <a:ext uri="{FF2B5EF4-FFF2-40B4-BE49-F238E27FC236}">
                <a16:creationId xmlns:a16="http://schemas.microsoft.com/office/drawing/2014/main" id="{73466882-CCFA-3E3A-B62E-61E6AF7DF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135" y="5796165"/>
            <a:ext cx="300466" cy="300466"/>
          </a:xfrm>
          <a:prstGeom prst="rect">
            <a:avLst/>
          </a:prstGeom>
        </p:spPr>
      </p:pic>
      <p:pic>
        <p:nvPicPr>
          <p:cNvPr id="10" name="Γραφικό 9" descr="Κλείδωμα με συμπαγές γέμισμα">
            <a:extLst>
              <a:ext uri="{FF2B5EF4-FFF2-40B4-BE49-F238E27FC236}">
                <a16:creationId xmlns:a16="http://schemas.microsoft.com/office/drawing/2014/main" id="{6883CB54-CC86-336A-684A-DC517A4CF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2704" y="4441982"/>
            <a:ext cx="300466" cy="300466"/>
          </a:xfrm>
          <a:prstGeom prst="rect">
            <a:avLst/>
          </a:prstGeom>
        </p:spPr>
      </p:pic>
      <p:pic>
        <p:nvPicPr>
          <p:cNvPr id="1028" name="Picture 4" descr="FIWARE · GitHub">
            <a:extLst>
              <a:ext uri="{FF2B5EF4-FFF2-40B4-BE49-F238E27FC236}">
                <a16:creationId xmlns:a16="http://schemas.microsoft.com/office/drawing/2014/main" id="{9297D8BD-B040-201E-FA63-E40E644A6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32453" r="65991" b="33071"/>
          <a:stretch>
            <a:fillRect/>
          </a:stretch>
        </p:blipFill>
        <p:spPr bwMode="auto">
          <a:xfrm>
            <a:off x="10495875" y="4831839"/>
            <a:ext cx="353277" cy="2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Γραμμή σύνδεσης: Γωνιώδης 48">
            <a:extLst>
              <a:ext uri="{FF2B5EF4-FFF2-40B4-BE49-F238E27FC236}">
                <a16:creationId xmlns:a16="http://schemas.microsoft.com/office/drawing/2014/main" id="{C6582AC1-6611-A367-CF0D-6373E9A86EDF}"/>
              </a:ext>
            </a:extLst>
          </p:cNvPr>
          <p:cNvCxnSpPr>
            <a:cxnSpLocks/>
            <a:stCxn id="51" idx="3"/>
            <a:endCxn id="68" idx="2"/>
          </p:cNvCxnSpPr>
          <p:nvPr/>
        </p:nvCxnSpPr>
        <p:spPr>
          <a:xfrm rot="5400000" flipH="1" flipV="1">
            <a:off x="7800188" y="1015416"/>
            <a:ext cx="1255665" cy="898073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Εικόνα 70">
            <a:extLst>
              <a:ext uri="{FF2B5EF4-FFF2-40B4-BE49-F238E27FC236}">
                <a16:creationId xmlns:a16="http://schemas.microsoft.com/office/drawing/2014/main" id="{22F8C98E-9C77-4E73-7B11-40B7E2A7F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970" y="5060010"/>
            <a:ext cx="313908" cy="313908"/>
          </a:xfrm>
          <a:prstGeom prst="rect">
            <a:avLst/>
          </a:prstGeom>
        </p:spPr>
      </p:pic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34993617-AABF-B241-BECD-FB81441D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84" y="479381"/>
            <a:ext cx="317026" cy="317026"/>
          </a:xfrm>
          <a:prstGeom prst="rect">
            <a:avLst/>
          </a:prstGeom>
        </p:spPr>
      </p:pic>
      <p:sp>
        <p:nvSpPr>
          <p:cNvPr id="75" name="Ορθογώνιο: Ψαλίδισμα μίας γωνίας 74">
            <a:extLst>
              <a:ext uri="{FF2B5EF4-FFF2-40B4-BE49-F238E27FC236}">
                <a16:creationId xmlns:a16="http://schemas.microsoft.com/office/drawing/2014/main" id="{64423B4D-7080-7277-0E5D-64879FE314A1}"/>
              </a:ext>
            </a:extLst>
          </p:cNvPr>
          <p:cNvSpPr/>
          <p:nvPr/>
        </p:nvSpPr>
        <p:spPr>
          <a:xfrm>
            <a:off x="10093901" y="2299123"/>
            <a:ext cx="1082812" cy="280303"/>
          </a:xfrm>
          <a:prstGeom prst="snip1Rect">
            <a:avLst/>
          </a:prstGeom>
          <a:solidFill>
            <a:srgbClr val="FF0000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MongoDB</a:t>
            </a:r>
            <a:endParaRPr lang="el-GR" sz="1200" dirty="0"/>
          </a:p>
        </p:txBody>
      </p:sp>
      <p:pic>
        <p:nvPicPr>
          <p:cNvPr id="77" name="Γραφικό 76" descr="Βάση δεδομένων με συμπαγές γέμισμα">
            <a:extLst>
              <a:ext uri="{FF2B5EF4-FFF2-40B4-BE49-F238E27FC236}">
                <a16:creationId xmlns:a16="http://schemas.microsoft.com/office/drawing/2014/main" id="{59AC3C2E-4E1A-47F6-CBC8-1AC182B3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3902" y="2343752"/>
            <a:ext cx="212264" cy="212264"/>
          </a:xfrm>
          <a:prstGeom prst="rect">
            <a:avLst/>
          </a:prstGeom>
        </p:spPr>
      </p:pic>
      <p:sp>
        <p:nvSpPr>
          <p:cNvPr id="79" name="Ορθογώνιο τρίγωνο 78">
            <a:extLst>
              <a:ext uri="{FF2B5EF4-FFF2-40B4-BE49-F238E27FC236}">
                <a16:creationId xmlns:a16="http://schemas.microsoft.com/office/drawing/2014/main" id="{410F1994-87CF-A524-B249-8DEAE9263906}"/>
              </a:ext>
            </a:extLst>
          </p:cNvPr>
          <p:cNvSpPr/>
          <p:nvPr/>
        </p:nvSpPr>
        <p:spPr>
          <a:xfrm rot="5400000">
            <a:off x="-2473" y="2472"/>
            <a:ext cx="1225898" cy="1220956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1F634-4E91-BB71-0E50-CA60E95A027F}"/>
              </a:ext>
            </a:extLst>
          </p:cNvPr>
          <p:cNvSpPr txBox="1"/>
          <p:nvPr/>
        </p:nvSpPr>
        <p:spPr>
          <a:xfrm rot="18811086">
            <a:off x="-85855" y="272352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Negotiate</a:t>
            </a:r>
            <a:endParaRPr lang="el-GR" dirty="0"/>
          </a:p>
        </p:txBody>
      </p:sp>
      <p:pic>
        <p:nvPicPr>
          <p:cNvPr id="82" name="Εικόνα 81">
            <a:extLst>
              <a:ext uri="{FF2B5EF4-FFF2-40B4-BE49-F238E27FC236}">
                <a16:creationId xmlns:a16="http://schemas.microsoft.com/office/drawing/2014/main" id="{6E89DF90-DBB8-3A77-B65D-46C2584F3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7846" y="786432"/>
            <a:ext cx="347587" cy="347587"/>
          </a:xfrm>
          <a:prstGeom prst="rect">
            <a:avLst/>
          </a:prstGeom>
        </p:spPr>
      </p:pic>
      <p:pic>
        <p:nvPicPr>
          <p:cNvPr id="84" name="Εικόνα 83">
            <a:extLst>
              <a:ext uri="{FF2B5EF4-FFF2-40B4-BE49-F238E27FC236}">
                <a16:creationId xmlns:a16="http://schemas.microsoft.com/office/drawing/2014/main" id="{DFF98BF4-07EE-89C6-68AF-7CF477060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9163" y="458244"/>
            <a:ext cx="255777" cy="255777"/>
          </a:xfrm>
          <a:prstGeom prst="rect">
            <a:avLst/>
          </a:prstGeom>
        </p:spPr>
      </p:pic>
      <p:pic>
        <p:nvPicPr>
          <p:cNvPr id="86" name="Εικόνα 85">
            <a:extLst>
              <a:ext uri="{FF2B5EF4-FFF2-40B4-BE49-F238E27FC236}">
                <a16:creationId xmlns:a16="http://schemas.microsoft.com/office/drawing/2014/main" id="{0E59F05D-6810-9291-93EE-DBB55BF6C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480" y="6453945"/>
            <a:ext cx="356626" cy="356626"/>
          </a:xfrm>
          <a:prstGeom prst="rect">
            <a:avLst/>
          </a:prstGeom>
        </p:spPr>
      </p:pic>
      <p:pic>
        <p:nvPicPr>
          <p:cNvPr id="92" name="Εικόνα 91">
            <a:extLst>
              <a:ext uri="{FF2B5EF4-FFF2-40B4-BE49-F238E27FC236}">
                <a16:creationId xmlns:a16="http://schemas.microsoft.com/office/drawing/2014/main" id="{80F6D043-4FDC-9003-E7A2-D6E810C47D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512" y="900900"/>
            <a:ext cx="334256" cy="3342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7A9A6A-6FA9-98D9-04A4-7F0639D5B2B5}"/>
              </a:ext>
            </a:extLst>
          </p:cNvPr>
          <p:cNvSpPr/>
          <p:nvPr/>
        </p:nvSpPr>
        <p:spPr>
          <a:xfrm>
            <a:off x="10745968" y="1465022"/>
            <a:ext cx="1438191" cy="72830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Copernicus </a:t>
            </a:r>
            <a:r>
              <a:rPr lang="en-US" dirty="0" err="1"/>
              <a:t>effis</a:t>
            </a:r>
            <a:r>
              <a:rPr lang="en-US" dirty="0"/>
              <a:t> API</a:t>
            </a:r>
            <a:endParaRPr lang="el-GR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A330E5-32BF-6F39-E3E1-089EADFE6F4D}"/>
              </a:ext>
            </a:extLst>
          </p:cNvPr>
          <p:cNvCxnSpPr>
            <a:stCxn id="2" idx="2"/>
            <a:endCxn id="7" idx="3"/>
          </p:cNvCxnSpPr>
          <p:nvPr/>
        </p:nvCxnSpPr>
        <p:spPr>
          <a:xfrm rot="5400000">
            <a:off x="11019481" y="2535904"/>
            <a:ext cx="788165" cy="10300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dvanced geospatial toolkit for Typescript | Turf.js">
            <a:hlinkClick r:id="rId14"/>
            <a:extLst>
              <a:ext uri="{FF2B5EF4-FFF2-40B4-BE49-F238E27FC236}">
                <a16:creationId xmlns:a16="http://schemas.microsoft.com/office/drawing/2014/main" id="{E973F568-34FF-A6B7-4A84-CB94A3F2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775" y="3006854"/>
            <a:ext cx="317026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GitHub - International-Data-Spaces-Association/IDS-testbed">
            <a:hlinkClick r:id="rId16"/>
            <a:extLst>
              <a:ext uri="{FF2B5EF4-FFF2-40B4-BE49-F238E27FC236}">
                <a16:creationId xmlns:a16="http://schemas.microsoft.com/office/drawing/2014/main" id="{871D9E37-AD07-600C-887C-571769EE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91" y="5869167"/>
            <a:ext cx="573836" cy="5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Γραμμή σύνδεσης: Γωνιώδης 61">
            <a:extLst>
              <a:ext uri="{FF2B5EF4-FFF2-40B4-BE49-F238E27FC236}">
                <a16:creationId xmlns:a16="http://schemas.microsoft.com/office/drawing/2014/main" id="{6B1EAA09-0163-4200-9381-8875402F117A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>
            <a:off x="6588663" y="2582660"/>
            <a:ext cx="983714" cy="179692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D9BC8DC-52B6-4186-B8A4-7C7A518B9936}"/>
              </a:ext>
            </a:extLst>
          </p:cNvPr>
          <p:cNvSpPr/>
          <p:nvPr/>
        </p:nvSpPr>
        <p:spPr>
          <a:xfrm>
            <a:off x="4717654" y="2370443"/>
            <a:ext cx="2266624" cy="70563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Provide self Description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461F1D3B-0E0E-44BD-ADBE-AA6B9EF753E8}"/>
              </a:ext>
            </a:extLst>
          </p:cNvPr>
          <p:cNvSpPr/>
          <p:nvPr/>
        </p:nvSpPr>
        <p:spPr>
          <a:xfrm>
            <a:off x="4681559" y="1675720"/>
            <a:ext cx="2302719" cy="675467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Request self Description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3E0359F5-9C2A-4E12-B216-B3B63EDD241F}"/>
              </a:ext>
            </a:extLst>
          </p:cNvPr>
          <p:cNvSpPr/>
          <p:nvPr/>
        </p:nvSpPr>
        <p:spPr>
          <a:xfrm>
            <a:off x="4639645" y="9258"/>
            <a:ext cx="2421254" cy="1225898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Self-Descriptions provide: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Security profile, Maintainer, Version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Title, Description, Context</a:t>
            </a:r>
          </a:p>
          <a:p>
            <a:pPr marL="285750" indent="-285750">
              <a:buFontTx/>
              <a:buChar char="-"/>
            </a:pPr>
            <a:r>
              <a:rPr lang="en-GB" sz="1400" dirty="0" err="1"/>
              <a:t>Catalogs</a:t>
            </a:r>
            <a:r>
              <a:rPr lang="en-GB" sz="1400" dirty="0"/>
              <a:t> list</a:t>
            </a:r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A529C874-6A51-41EF-9106-14AC6EEC63AF}"/>
              </a:ext>
            </a:extLst>
          </p:cNvPr>
          <p:cNvSpPr/>
          <p:nvPr/>
        </p:nvSpPr>
        <p:spPr>
          <a:xfrm>
            <a:off x="4671091" y="1734311"/>
            <a:ext cx="2302719" cy="675467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Query for offers in </a:t>
            </a:r>
            <a:r>
              <a:rPr lang="en-GB" sz="1400" dirty="0" err="1"/>
              <a:t>catalogs</a:t>
            </a:r>
            <a:endParaRPr lang="en-GB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D8AB9DB-CE6B-4D76-BB9C-0243D6BCAD98}"/>
              </a:ext>
            </a:extLst>
          </p:cNvPr>
          <p:cNvSpPr/>
          <p:nvPr/>
        </p:nvSpPr>
        <p:spPr>
          <a:xfrm>
            <a:off x="4749152" y="2290789"/>
            <a:ext cx="2266624" cy="779728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Provide offer related entities</a:t>
            </a:r>
          </a:p>
        </p:txBody>
      </p:sp>
      <p:sp>
        <p:nvSpPr>
          <p:cNvPr id="66" name="Rectangle: Folded Corner 65">
            <a:extLst>
              <a:ext uri="{FF2B5EF4-FFF2-40B4-BE49-F238E27FC236}">
                <a16:creationId xmlns:a16="http://schemas.microsoft.com/office/drawing/2014/main" id="{7D13B5B5-E22A-487B-8F7C-914FC90B6436}"/>
              </a:ext>
            </a:extLst>
          </p:cNvPr>
          <p:cNvSpPr/>
          <p:nvPr/>
        </p:nvSpPr>
        <p:spPr>
          <a:xfrm>
            <a:off x="4649745" y="116609"/>
            <a:ext cx="2421254" cy="1225898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1400" dirty="0"/>
              <a:t>Contract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Representation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Keywords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Context</a:t>
            </a:r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80235126-2369-46F6-A50D-2D6F69BFF0FD}"/>
              </a:ext>
            </a:extLst>
          </p:cNvPr>
          <p:cNvSpPr/>
          <p:nvPr/>
        </p:nvSpPr>
        <p:spPr>
          <a:xfrm>
            <a:off x="4639645" y="1697479"/>
            <a:ext cx="2302719" cy="765976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Propose contract (usage policies)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4E5A9D9-688E-4FE7-9029-D7D59DFB2E69}"/>
              </a:ext>
            </a:extLst>
          </p:cNvPr>
          <p:cNvSpPr/>
          <p:nvPr/>
        </p:nvSpPr>
        <p:spPr>
          <a:xfrm>
            <a:off x="4716842" y="2296811"/>
            <a:ext cx="2266624" cy="779728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Negotiate or accept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9A45F701-CF3F-4958-AF34-291BCF386826}"/>
              </a:ext>
            </a:extLst>
          </p:cNvPr>
          <p:cNvSpPr/>
          <p:nvPr/>
        </p:nvSpPr>
        <p:spPr>
          <a:xfrm>
            <a:off x="4657746" y="247707"/>
            <a:ext cx="2421254" cy="1262905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Return the formalized contract with: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Start and end dates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Agreement ID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Final usage policies</a:t>
            </a:r>
          </a:p>
        </p:txBody>
      </p:sp>
      <p:sp>
        <p:nvSpPr>
          <p:cNvPr id="83" name="Arrow: Left 82">
            <a:extLst>
              <a:ext uri="{FF2B5EF4-FFF2-40B4-BE49-F238E27FC236}">
                <a16:creationId xmlns:a16="http://schemas.microsoft.com/office/drawing/2014/main" id="{1F84694C-5F1D-4822-B124-83817D2A9217}"/>
              </a:ext>
            </a:extLst>
          </p:cNvPr>
          <p:cNvSpPr/>
          <p:nvPr/>
        </p:nvSpPr>
        <p:spPr>
          <a:xfrm>
            <a:off x="4671090" y="1683646"/>
            <a:ext cx="2302719" cy="765976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Request resource payload</a:t>
            </a:r>
          </a:p>
        </p:txBody>
      </p:sp>
      <p:sp>
        <p:nvSpPr>
          <p:cNvPr id="85" name="Rectangle: Folded Corner 84">
            <a:extLst>
              <a:ext uri="{FF2B5EF4-FFF2-40B4-BE49-F238E27FC236}">
                <a16:creationId xmlns:a16="http://schemas.microsoft.com/office/drawing/2014/main" id="{75524971-EF60-4450-8B32-C35626C121B2}"/>
              </a:ext>
            </a:extLst>
          </p:cNvPr>
          <p:cNvSpPr/>
          <p:nvPr/>
        </p:nvSpPr>
        <p:spPr>
          <a:xfrm>
            <a:off x="4682690" y="0"/>
            <a:ext cx="2421254" cy="166907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50" dirty="0"/>
              <a:t>The resource payload can either be a static resource or access to APIs that contains:</a:t>
            </a:r>
          </a:p>
          <a:p>
            <a:pPr marL="285750" indent="-285750">
              <a:buFontTx/>
              <a:buChar char="-"/>
            </a:pPr>
            <a:r>
              <a:rPr lang="en-GB" sz="1350" dirty="0"/>
              <a:t>Access method</a:t>
            </a:r>
          </a:p>
          <a:p>
            <a:pPr marL="285750" indent="-285750">
              <a:buFontTx/>
              <a:buChar char="-"/>
            </a:pPr>
            <a:r>
              <a:rPr lang="en-GB" sz="1350" dirty="0" err="1"/>
              <a:t>Acces</a:t>
            </a:r>
            <a:r>
              <a:rPr lang="en-GB" sz="1350" dirty="0"/>
              <a:t> URLs</a:t>
            </a:r>
          </a:p>
          <a:p>
            <a:pPr marL="285750" indent="-285750">
              <a:buFontTx/>
              <a:buChar char="-"/>
            </a:pPr>
            <a:r>
              <a:rPr lang="en-GB" sz="1350" dirty="0"/>
              <a:t>Documentation</a:t>
            </a:r>
          </a:p>
          <a:p>
            <a:pPr marL="285750" indent="-285750">
              <a:buFontTx/>
              <a:buChar char="-"/>
            </a:pPr>
            <a:r>
              <a:rPr lang="en-GB" sz="1350" dirty="0"/>
              <a:t>Credentials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4CD2C1-29E0-41EA-B7D5-C6A104FF3805}"/>
              </a:ext>
            </a:extLst>
          </p:cNvPr>
          <p:cNvSpPr/>
          <p:nvPr/>
        </p:nvSpPr>
        <p:spPr>
          <a:xfrm>
            <a:off x="4702589" y="2260752"/>
            <a:ext cx="2266624" cy="779728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Provide resource payload</a:t>
            </a:r>
          </a:p>
        </p:txBody>
      </p:sp>
    </p:spTree>
    <p:extLst>
      <p:ext uri="{BB962C8B-B14F-4D97-AF65-F5344CB8AC3E}">
        <p14:creationId xmlns:p14="http://schemas.microsoft.com/office/powerpoint/2010/main" val="3513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60" grpId="0" animBg="1"/>
      <p:bldP spid="60" grpId="1" animBg="1"/>
      <p:bldP spid="61" grpId="0" animBg="1"/>
      <p:bldP spid="61" grpId="1" animBg="1"/>
      <p:bldP spid="66" grpId="0" animBg="1"/>
      <p:bldP spid="66" grpId="1" animBg="1"/>
      <p:bldP spid="73" grpId="0" animBg="1"/>
      <p:bldP spid="73" grpId="1" animBg="1"/>
      <p:bldP spid="74" grpId="0" animBg="1"/>
      <p:bldP spid="74" grpId="1" animBg="1"/>
      <p:bldP spid="81" grpId="0" animBg="1"/>
      <p:bldP spid="81" grpId="1" animBg="1"/>
      <p:bldP spid="83" grpId="0" animBg="1"/>
      <p:bldP spid="83" grpId="1" animBg="1"/>
      <p:bldP spid="85" grpId="0" animBg="1"/>
      <p:bldP spid="85" grpId="1" animBg="1"/>
      <p:bldP spid="87" grpId="0" animBg="1"/>
      <p:bldP spid="87" grpId="1" animBg="1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1608</Words>
  <Application>Microsoft Office PowerPoint</Application>
  <PresentationFormat>Widescreen</PresentationFormat>
  <Paragraphs>339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Θέμα του Office</vt:lpstr>
      <vt:lpstr>Leveraging Dataspaces for Coordinated Disaster Response </vt:lpstr>
      <vt:lpstr>The importance of Dataspaces</vt:lpstr>
      <vt:lpstr>Dataspace Projects</vt:lpstr>
      <vt:lpstr>International Data Spaces Association (IDSA)</vt:lpstr>
      <vt:lpstr>PowerPoint Presentation</vt:lpstr>
      <vt:lpstr>Our mission: Evacuation planning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Application Design</vt:lpstr>
      <vt:lpstr>Demo app (overview)</vt:lpstr>
      <vt:lpstr>Demo app (information)</vt:lpstr>
      <vt:lpstr>Demo app (Planning)</vt:lpstr>
      <vt:lpstr>Demo app (dispatching)</vt:lpstr>
      <vt:lpstr>Demo app (notifying)</vt:lpstr>
      <vt:lpstr>Technologies used</vt:lpstr>
      <vt:lpstr>More 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Dataspaces for Coordinated Disaster Response </dc:title>
  <dc:creator>ΤΣΑΜΠΡΑΣ ΚΩΝΣΤΑΝΤΙΝΟΣ</dc:creator>
  <cp:lastModifiedBy>ΤΣΑΜΠΡΑΣ ΚΩΝΣΤΑΝΤΙΝΟΣ</cp:lastModifiedBy>
  <cp:revision>6</cp:revision>
  <dcterms:created xsi:type="dcterms:W3CDTF">2025-10-13T15:56:57Z</dcterms:created>
  <dcterms:modified xsi:type="dcterms:W3CDTF">2025-10-15T14:29:56Z</dcterms:modified>
</cp:coreProperties>
</file>